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  <p:sldId id="285" r:id="rId10"/>
    <p:sldId id="286" r:id="rId11"/>
    <p:sldId id="287" r:id="rId12"/>
    <p:sldId id="264" r:id="rId13"/>
    <p:sldId id="279" r:id="rId14"/>
    <p:sldId id="280" r:id="rId15"/>
    <p:sldId id="284" r:id="rId16"/>
    <p:sldId id="265" r:id="rId17"/>
    <p:sldId id="274" r:id="rId18"/>
    <p:sldId id="272" r:id="rId19"/>
    <p:sldId id="281" r:id="rId20"/>
    <p:sldId id="282" r:id="rId21"/>
    <p:sldId id="283" r:id="rId22"/>
    <p:sldId id="275" r:id="rId23"/>
    <p:sldId id="276" r:id="rId24"/>
    <p:sldId id="273" r:id="rId25"/>
    <p:sldId id="269" r:id="rId26"/>
    <p:sldId id="270" r:id="rId27"/>
    <p:sldId id="271" r:id="rId28"/>
    <p:sldId id="266" r:id="rId29"/>
    <p:sldId id="267" r:id="rId30"/>
    <p:sldId id="268" r:id="rId31"/>
    <p:sldId id="278" r:id="rId32"/>
    <p:sldId id="277" r:id="rId3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216" y="8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F7DE-8A2F-4495-BF73-D71F61AB5F0A}" type="datetimeFigureOut">
              <a:rPr lang="hu-HU" smtClean="0"/>
              <a:t>2016. 07. 23.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960-00F1-4CE3-85CB-0C77825B80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273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F7DE-8A2F-4495-BF73-D71F61AB5F0A}" type="datetimeFigureOut">
              <a:rPr lang="hu-HU" smtClean="0"/>
              <a:t>2016. 07. 23.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960-00F1-4CE3-85CB-0C77825B80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4353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F7DE-8A2F-4495-BF73-D71F61AB5F0A}" type="datetimeFigureOut">
              <a:rPr lang="hu-HU" smtClean="0"/>
              <a:t>2016. 07. 23.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960-00F1-4CE3-85CB-0C77825B80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563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F7DE-8A2F-4495-BF73-D71F61AB5F0A}" type="datetimeFigureOut">
              <a:rPr lang="hu-HU" smtClean="0"/>
              <a:t>2016. 07. 23.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960-00F1-4CE3-85CB-0C77825B80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8309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F7DE-8A2F-4495-BF73-D71F61AB5F0A}" type="datetimeFigureOut">
              <a:rPr lang="hu-HU" smtClean="0"/>
              <a:t>2016. 07. 23.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960-00F1-4CE3-85CB-0C77825B80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7927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F7DE-8A2F-4495-BF73-D71F61AB5F0A}" type="datetimeFigureOut">
              <a:rPr lang="hu-HU" smtClean="0"/>
              <a:t>2016. 07. 23.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960-00F1-4CE3-85CB-0C77825B80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803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F7DE-8A2F-4495-BF73-D71F61AB5F0A}" type="datetimeFigureOut">
              <a:rPr lang="hu-HU" smtClean="0"/>
              <a:t>2016. 07. 23.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960-00F1-4CE3-85CB-0C77825B80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7213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F7DE-8A2F-4495-BF73-D71F61AB5F0A}" type="datetimeFigureOut">
              <a:rPr lang="hu-HU" smtClean="0"/>
              <a:t>2016. 07. 23.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960-00F1-4CE3-85CB-0C77825B80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5658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F7DE-8A2F-4495-BF73-D71F61AB5F0A}" type="datetimeFigureOut">
              <a:rPr lang="hu-HU" smtClean="0"/>
              <a:t>2016. 07. 23.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960-00F1-4CE3-85CB-0C77825B80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302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F7DE-8A2F-4495-BF73-D71F61AB5F0A}" type="datetimeFigureOut">
              <a:rPr lang="hu-HU" smtClean="0"/>
              <a:t>2016. 07. 23.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960-00F1-4CE3-85CB-0C77825B80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317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F7DE-8A2F-4495-BF73-D71F61AB5F0A}" type="datetimeFigureOut">
              <a:rPr lang="hu-HU" smtClean="0"/>
              <a:t>2016. 07. 23.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960-00F1-4CE3-85CB-0C77825B80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0523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DF7DE-8A2F-4495-BF73-D71F61AB5F0A}" type="datetimeFigureOut">
              <a:rPr lang="hu-HU" smtClean="0"/>
              <a:t>2016. 07. 23.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F960-00F1-4CE3-85CB-0C77825B80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733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gyarkukoricaklub.hu/data/file/2015/02/20/szabalykonyv_2015.pdf?show=" TargetMode="External"/><Relationship Id="rId2" Type="http://schemas.openxmlformats.org/officeDocument/2006/relationships/hyperlink" Target="http://www.magyarkukoricaklub.h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gyarkukoricaklub.hu/data/file/2016/02/24/parcellakijelolo_2016.pdf?show=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Termésverseny ellenőrzés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A termésverseny ellenőrök részére készített útmutató a versenyparcellák ellenőrzése során ellátandó feladatokról</a:t>
            </a:r>
          </a:p>
          <a:p>
            <a:r>
              <a:rPr lang="hu-HU" dirty="0"/>
              <a:t>Kőszárhegy</a:t>
            </a:r>
          </a:p>
          <a:p>
            <a:r>
              <a:rPr lang="hu-HU" dirty="0"/>
              <a:t>2016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581" y="419841"/>
            <a:ext cx="2645863" cy="2201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995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 nem lehet termésverseny ellenőr?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z="3200" dirty="0"/>
              <a:t>Nem felel meg a 17. pontban megfogalmazott feltételeknek</a:t>
            </a:r>
          </a:p>
          <a:p>
            <a:pPr lvl="0"/>
            <a:r>
              <a:rPr lang="hu-HU" sz="3200" dirty="0"/>
              <a:t>A kukoricatermesztésben mérvadó terméket (vetőmag, kémiai vagy biológiai tápanyag, termésfokozó anyag, növényvédő szer) forgalmazó beszállító céggel áll munkaviszonyban</a:t>
            </a:r>
          </a:p>
          <a:p>
            <a:pPr lvl="0"/>
            <a:r>
              <a:rPr lang="hu-HU" sz="3200" dirty="0"/>
              <a:t>A versenyben részt vesz, mint valamely versenyző támogatója </a:t>
            </a:r>
          </a:p>
          <a:p>
            <a:pPr lvl="0"/>
            <a:r>
              <a:rPr lang="hu-HU" sz="3200" dirty="0"/>
              <a:t>Valamely versenyző alkalmazottja vagy közvetlen rokona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9122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Ki a főellenőr?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sz="3200" dirty="0"/>
              <a:t>Főellenőrt a Versenybizottság elsősorban tagjai közül jelöl</a:t>
            </a:r>
          </a:p>
          <a:p>
            <a:pPr lvl="1"/>
            <a:r>
              <a:rPr lang="hu-HU" sz="3200" dirty="0"/>
              <a:t>Főellenőr az, aki megfelel az ellenőrökkel szemben támasztott követelményeknek, s a Versenybizottság főellenőrnek fogadja el. </a:t>
            </a:r>
          </a:p>
          <a:p>
            <a:pPr lvl="1"/>
            <a:r>
              <a:rPr lang="hu-HU" sz="3200" dirty="0"/>
              <a:t>A Versenybizottság az ellenőrök közül is jelölhet főellenőrt.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66864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Hogyan kapcsolódik be az ellenőr a folyamatba?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Jelentkezik</a:t>
            </a:r>
          </a:p>
          <a:p>
            <a:r>
              <a:rPr lang="hu-HU" dirty="0"/>
              <a:t>Részt vesz képzésen, vizsgát tesz</a:t>
            </a:r>
          </a:p>
          <a:p>
            <a:r>
              <a:rPr lang="hu-HU" dirty="0"/>
              <a:t>Értesül ellenőr kérésről/egyeztet megkeresés vagy felkérés alapján</a:t>
            </a:r>
          </a:p>
          <a:p>
            <a:r>
              <a:rPr lang="hu-HU" dirty="0"/>
              <a:t>Kimegy a helyszínre</a:t>
            </a:r>
          </a:p>
          <a:p>
            <a:r>
              <a:rPr lang="hu-HU" dirty="0"/>
              <a:t>Elvégzi a feladatot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37104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versenyellenőrtől elvárható alapismeretek</a:t>
            </a:r>
            <a:br>
              <a:rPr lang="hu-HU" dirty="0"/>
            </a:br>
            <a:r>
              <a:rPr lang="hu-HU" sz="2800" dirty="0"/>
              <a:t>(a felkészítés során nem feltétlenül tárgyalt, de a beszámoló alkalmával számon kérhető ismeretek)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Terményismeret (egészségesség, tisztaság, épség, stb.)</a:t>
            </a:r>
          </a:p>
          <a:p>
            <a:r>
              <a:rPr lang="hu-HU" dirty="0"/>
              <a:t>Agrotechnikai alapismeretek</a:t>
            </a:r>
          </a:p>
          <a:p>
            <a:r>
              <a:rPr lang="hu-HU" dirty="0"/>
              <a:t>Területmérési és területszámítási alapismeretek</a:t>
            </a:r>
          </a:p>
          <a:p>
            <a:pPr lvl="1"/>
            <a:r>
              <a:rPr lang="hu-HU" dirty="0"/>
              <a:t>Területmérés szalaggal</a:t>
            </a:r>
          </a:p>
          <a:p>
            <a:pPr lvl="1"/>
            <a:r>
              <a:rPr lang="hu-HU" dirty="0"/>
              <a:t>Területmérés mérőkerékkel</a:t>
            </a:r>
          </a:p>
          <a:p>
            <a:pPr lvl="1"/>
            <a:r>
              <a:rPr lang="hu-HU" dirty="0"/>
              <a:t>Területmérés GPS készülékkel</a:t>
            </a:r>
          </a:p>
          <a:p>
            <a:r>
              <a:rPr lang="hu-HU" dirty="0"/>
              <a:t>Üzemi mérlegekkel és méréssel kapcsolatos ismeretek – hídmérlegek, mérőtalpak (hitelesítés, kalibrálás)</a:t>
            </a:r>
          </a:p>
          <a:p>
            <a:r>
              <a:rPr lang="hu-HU" dirty="0"/>
              <a:t>Szemnedvesség mérő készülékekkel és mérési elvekkel kapcsolatos alapismeretek (</a:t>
            </a:r>
            <a:r>
              <a:rPr lang="hu-HU" dirty="0" err="1"/>
              <a:t>infra</a:t>
            </a:r>
            <a:r>
              <a:rPr lang="hu-HU" dirty="0"/>
              <a:t>, NIR, </a:t>
            </a:r>
            <a:r>
              <a:rPr lang="hu-HU" dirty="0" err="1"/>
              <a:t>dielektromos</a:t>
            </a:r>
            <a:r>
              <a:rPr lang="hu-HU" dirty="0"/>
              <a:t> és szárító szekrényes)</a:t>
            </a:r>
          </a:p>
          <a:p>
            <a:r>
              <a:rPr lang="hu-HU" b="1" dirty="0"/>
              <a:t>Szemnedvesség számítás, adott szemnedvesség tartalommal rendelkező terménytömeg átszámítása más nedvességtartalmú terménytömegre </a:t>
            </a:r>
          </a:p>
          <a:p>
            <a:endParaRPr lang="hu-HU" dirty="0"/>
          </a:p>
          <a:p>
            <a:pPr lvl="1"/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3009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versenyellenőrtől elvárható alapismeretek</a:t>
            </a:r>
            <a:br>
              <a:rPr lang="hu-HU" dirty="0"/>
            </a:br>
            <a:r>
              <a:rPr lang="hu-HU" sz="2700" dirty="0"/>
              <a:t>(a felkészítés során nem tárgyalt, de a beszámoló alkalmával számon kérhető ismeretek)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A Magyar Kukorica Klubbal kapcsolatos általános tájékozottság</a:t>
            </a:r>
          </a:p>
          <a:p>
            <a:r>
              <a:rPr lang="hu-HU" dirty="0"/>
              <a:t>A </a:t>
            </a:r>
            <a:r>
              <a:rPr lang="hu-HU" dirty="0" err="1">
                <a:hlinkClick r:id="rId2"/>
              </a:rPr>
              <a:t>www.magyarkukoricaklub.hu</a:t>
            </a:r>
            <a:r>
              <a:rPr lang="hu-HU" dirty="0"/>
              <a:t> honlap és különösen a honlap termésversennyel kapcsolatos működésének, funkcióinak ismerete</a:t>
            </a:r>
          </a:p>
          <a:p>
            <a:r>
              <a:rPr lang="hu-HU" dirty="0"/>
              <a:t>A honlap Versenynapló funkciójának ismerete (adatbevitel, eredmények lekérése, Versenynapló funkció)</a:t>
            </a:r>
          </a:p>
          <a:p>
            <a:r>
              <a:rPr lang="hu-HU" dirty="0"/>
              <a:t>A honlap termésbecslés funkciójának használata</a:t>
            </a:r>
          </a:p>
          <a:p>
            <a:r>
              <a:rPr lang="hu-HU" dirty="0"/>
              <a:t>Általános jegyzőkönyv készítési és dokumentumkezelési ismeretek</a:t>
            </a:r>
          </a:p>
          <a:p>
            <a:r>
              <a:rPr lang="hu-HU" dirty="0"/>
              <a:t>A Kukorica Termésverseny </a:t>
            </a:r>
            <a:r>
              <a:rPr lang="hu-HU" dirty="0">
                <a:hlinkClick r:id="rId3"/>
              </a:rPr>
              <a:t>dokumentumainak, szabályzatainak, metodikai előírásainak ismerete</a:t>
            </a:r>
            <a:endParaRPr lang="hu-HU" dirty="0"/>
          </a:p>
          <a:p>
            <a:r>
              <a:rPr lang="hu-HU" dirty="0"/>
              <a:t>A versenyző kötelezettségeinek, jogainak és lehetőségeinek ismerete</a:t>
            </a:r>
          </a:p>
        </p:txBody>
      </p:sp>
    </p:spTree>
    <p:extLst>
      <p:ext uri="{BB962C8B-B14F-4D97-AF65-F5344CB8AC3E}">
        <p14:creationId xmlns:p14="http://schemas.microsoft.com/office/powerpoint/2010/main" val="1399536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Előkészületek az ellenőrzésre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Kapcsolat felvétele a Versenybizottsággal, jóváhagyás kérése, termésszint egyeztetése</a:t>
            </a:r>
          </a:p>
          <a:p>
            <a:r>
              <a:rPr lang="hu-HU" dirty="0"/>
              <a:t>Kapcsolat felvétele a versenyzővel – versenyterület elhelyezkedésének, megközelítésének pontosítása, mérési módszerek, mérlegelés, nedvességmérés, mintavételezés ellenőrzése</a:t>
            </a:r>
          </a:p>
          <a:p>
            <a:r>
              <a:rPr lang="hu-HU" dirty="0"/>
              <a:t>Ellenőrzési Napló letöltése, nyomtatása </a:t>
            </a:r>
          </a:p>
          <a:p>
            <a:r>
              <a:rPr lang="hu-HU" dirty="0"/>
              <a:t>Kellékek (terület- és nedvességmérő műszerek, tanúsító bélyegző, stb.) meglétének ellenőrzése</a:t>
            </a:r>
          </a:p>
          <a:p>
            <a:r>
              <a:rPr lang="hu-HU" dirty="0"/>
              <a:t>Utazás megszervezése (kollégával egyeztetés, útvonal pontosítás)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6990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263525"/>
            <a:ext cx="10515600" cy="1325563"/>
          </a:xfrm>
        </p:spPr>
        <p:txBody>
          <a:bodyPr/>
          <a:lstStyle/>
          <a:p>
            <a:r>
              <a:rPr lang="hu-HU" dirty="0"/>
              <a:t>Mit tesz az ellenőr a versenyterületen? (1)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12372" y="186916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Meghallgatja a versenyzőt az előkészületekről és a technikai feltételek meglétéről, meghatározzák a még szükséges teendőket</a:t>
            </a:r>
          </a:p>
          <a:p>
            <a:r>
              <a:rPr lang="hu-HU" dirty="0"/>
              <a:t>Elkéri a termésbecslésről készült dokumentumot, hogy megállapíthassa a megfelelő ellenőrzési szint jelenlétét</a:t>
            </a:r>
          </a:p>
          <a:p>
            <a:r>
              <a:rPr lang="hu-HU" dirty="0"/>
              <a:t>Előkészíti az ellenőrzési Naplót</a:t>
            </a:r>
          </a:p>
          <a:p>
            <a:r>
              <a:rPr lang="hu-HU" dirty="0"/>
              <a:t>Ellenőrzi, hogy minden feladatra ki van-e jelölve megfelelő személy, ill. kinek mi a feladata a versenyparcellán, vagy az ellenőrzés folyamatában</a:t>
            </a:r>
          </a:p>
          <a:p>
            <a:r>
              <a:rPr lang="hu-HU" dirty="0"/>
              <a:t>Meghatározza, hogy a közvetlenül nem érintettek hol nem tartózkodhatnak (szempontok: zavartalan munka, baleset megelőzés, versenytisztaság)</a:t>
            </a:r>
          </a:p>
          <a:p>
            <a:r>
              <a:rPr lang="hu-HU" dirty="0"/>
              <a:t>Az ellenőr nem tagadhatja meg külső érdeklődők jelenlétét a  már betakarított parcellán, amennyiben ehhez a versenyző is hozzájárul – a külső jelenlévők azonban az ellenőrzés befejezése előtt nem törhetnek a fennmaradó (3/3 - 1/3 rész </a:t>
            </a:r>
            <a:r>
              <a:rPr lang="hu-HU" dirty="0" err="1"/>
              <a:t>csöveiből</a:t>
            </a:r>
            <a:r>
              <a:rPr lang="hu-HU" dirty="0"/>
              <a:t> 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89963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Területmérés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A területmérés a kijelölt versenyterület körbejárásos megmérésével kezdődik, melynek során kiderül, hogy a terület négyzetméterben mért nagysága kisebb, egyenlő vagy nagyobb 50000 m</a:t>
            </a:r>
            <a:r>
              <a:rPr lang="hu-HU" baseline="30000" dirty="0"/>
              <a:t>2</a:t>
            </a:r>
            <a:r>
              <a:rPr lang="hu-HU" dirty="0"/>
              <a:t>-nél, </a:t>
            </a:r>
          </a:p>
          <a:p>
            <a:r>
              <a:rPr lang="hu-HU" dirty="0"/>
              <a:t>A versenyterület akkor van helyesen kijelölve, ha a betakarított egyharmad terület nagysága eléri vagy meghaladja a 16667 m</a:t>
            </a:r>
            <a:r>
              <a:rPr lang="hu-HU" baseline="30000" dirty="0"/>
              <a:t>2</a:t>
            </a:r>
            <a:r>
              <a:rPr lang="hu-HU" dirty="0"/>
              <a:t>-t (a tábla hossza és alakja ezért sem közömbös, a szükséges versenyterület nagysága emiatt jelentősen meghaladhatja a 50000 m</a:t>
            </a:r>
            <a:r>
              <a:rPr lang="hu-HU" baseline="30000" dirty="0"/>
              <a:t>2</a:t>
            </a:r>
            <a:r>
              <a:rPr lang="hu-HU" dirty="0"/>
              <a:t>-t – lásd: </a:t>
            </a:r>
            <a:r>
              <a:rPr lang="hu-HU" dirty="0">
                <a:hlinkClick r:id="rId2"/>
              </a:rPr>
              <a:t>Parcellakijelölési segédlet</a:t>
            </a:r>
            <a:r>
              <a:rPr lang="hu-HU" dirty="0"/>
              <a:t>)</a:t>
            </a:r>
          </a:p>
          <a:p>
            <a:r>
              <a:rPr lang="hu-HU" dirty="0"/>
              <a:t>Sávonként akkor kell megmérni a betakarított területet, ha a terület nem szabályos négyszög, valamely, vagy mindkét vége eltér az egyenestől, vagy, ha mindkét végét egyenes határolja ugyan, de a sorok nem egyenesek (pl.: egy görbe vonalú árkot vagy fasort vagy rétegvonalat követnek a sorok)</a:t>
            </a:r>
          </a:p>
          <a:p>
            <a:r>
              <a:rPr lang="hu-HU" dirty="0"/>
              <a:t>A sáv hossza a sáv középvonalának hossza</a:t>
            </a:r>
          </a:p>
          <a:p>
            <a:r>
              <a:rPr lang="hu-HU" dirty="0"/>
              <a:t>Derékszögű trapéz vagy derékszögű háromszög esetén mindegyik sáv hossza a versenyterületet határoló párhuzamos oldalak hosszának átlaga (összegük fele), ill. a háromszög magasságának fele</a:t>
            </a:r>
          </a:p>
        </p:txBody>
      </p:sp>
    </p:spTree>
    <p:extLst>
      <p:ext uri="{BB962C8B-B14F-4D97-AF65-F5344CB8AC3E}">
        <p14:creationId xmlns:p14="http://schemas.microsoft.com/office/powerpoint/2010/main" val="2958677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ellenőrzés technikai lebonyolítása (1)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Eligazítást tart a résztvevőknek a szabályokról és a feladatokról</a:t>
            </a:r>
          </a:p>
          <a:p>
            <a:r>
              <a:rPr lang="hu-HU" dirty="0"/>
              <a:t>Személyesen, vagy telefonon eligazítja a mérlegelőt, hogy milyen bizonylat szükséges, hogyan kell mintát venni és hogy a minta víztartalmát (ha kézi mérést használnak) legalább 3-szor kell megmérni</a:t>
            </a:r>
          </a:p>
          <a:p>
            <a:r>
              <a:rPr lang="hu-HU" dirty="0"/>
              <a:t>Felírja a szállító járművek rendszámát</a:t>
            </a:r>
          </a:p>
          <a:p>
            <a:r>
              <a:rPr lang="hu-HU" dirty="0"/>
              <a:t>Felkéri a kombájnost, hogy járassa a tartályürítő csigát 30 másodpercig, majd megkéri a szállító járművek vezetőit, hogy billentsék a járműveket vagy nyissák ki az ürítő nyílást</a:t>
            </a:r>
          </a:p>
          <a:p>
            <a:r>
              <a:rPr lang="hu-HU" dirty="0"/>
              <a:t>Az ellenőr, miután minden feltételt ellenőrzött és rendben talált, jelt ad az első egyharmad betakarításának megkezdésére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3221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az ellenőrzési folyamat lépéssorrendje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A betakarítási feltételek ellenőrzése (termésbecslés, jegyzőkönyv, mérlegelési hely távolsága, mérleg, szemnedvesség mérés)</a:t>
            </a:r>
          </a:p>
          <a:p>
            <a:r>
              <a:rPr lang="hu-HU" dirty="0"/>
              <a:t>Területmérés, sortáv megállapítása</a:t>
            </a:r>
          </a:p>
          <a:p>
            <a:r>
              <a:rPr lang="hu-HU" dirty="0"/>
              <a:t>Kombájn tartályának ellenőrzése</a:t>
            </a:r>
          </a:p>
          <a:p>
            <a:r>
              <a:rPr lang="hu-HU" dirty="0"/>
              <a:t>Szállítójárművek rakfelületének ellenőrzőse</a:t>
            </a:r>
          </a:p>
          <a:p>
            <a:r>
              <a:rPr lang="hu-HU" dirty="0"/>
              <a:t>Rendszámok felírása a szállítójegyekre</a:t>
            </a:r>
          </a:p>
          <a:p>
            <a:r>
              <a:rPr lang="hu-HU" dirty="0"/>
              <a:t>Jeladás a betakarítás megkezdésére AZ ELSŐ EGYHARMADON</a:t>
            </a:r>
          </a:p>
          <a:p>
            <a:r>
              <a:rPr lang="hu-HU" dirty="0"/>
              <a:t>Szállítás, mérés ellenőrzés és szükség esetén a betakarított sávok mérése</a:t>
            </a:r>
          </a:p>
          <a:p>
            <a:r>
              <a:rPr lang="hu-HU" dirty="0"/>
              <a:t>Betakarítási </a:t>
            </a:r>
            <a:r>
              <a:rPr lang="hu-HU" dirty="0" err="1"/>
              <a:t>jegyzőköny</a:t>
            </a:r>
            <a:r>
              <a:rPr lang="hu-HU" dirty="0"/>
              <a:t> elkészítése, eredmény megállapítása</a:t>
            </a:r>
          </a:p>
          <a:p>
            <a:r>
              <a:rPr lang="hu-HU" dirty="0"/>
              <a:t>Sikertelen betakarítás esetén az újabb egyharmad betakarítási idejének és módjának (új ellenőrzési szint) egyeztetése és megállapítása</a:t>
            </a:r>
          </a:p>
          <a:p>
            <a:r>
              <a:rPr lang="hu-HU" dirty="0"/>
              <a:t>Sikeres betakarítás esetén a teljes terület letakarításához az engedély megadása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2084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a Kukorica Termésverseny?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Termelők teljesítményének megfelelő feltételek közötti ellenőrzése és hitelesítése</a:t>
            </a:r>
          </a:p>
          <a:p>
            <a:r>
              <a:rPr lang="hu-HU" dirty="0"/>
              <a:t>Főbb szakaszai:</a:t>
            </a:r>
          </a:p>
          <a:p>
            <a:pPr lvl="1"/>
            <a:r>
              <a:rPr lang="hu-HU" dirty="0"/>
              <a:t>Meghirdetés (Magyar Kukorica Klub Egyesület)</a:t>
            </a:r>
          </a:p>
          <a:p>
            <a:pPr lvl="1"/>
            <a:r>
              <a:rPr lang="hu-HU" dirty="0"/>
              <a:t>Regisztráció (Termelők: bejelentett terület felett rendelkezési jogot gyakorlók)</a:t>
            </a:r>
          </a:p>
          <a:p>
            <a:pPr lvl="1"/>
            <a:r>
              <a:rPr lang="hu-HU" dirty="0"/>
              <a:t>Ellenőrzés (Versenybizottság, ellenőrök)</a:t>
            </a:r>
          </a:p>
          <a:p>
            <a:pPr lvl="1"/>
            <a:r>
              <a:rPr lang="hu-HU" dirty="0"/>
              <a:t>Adatfeldolgozás és értékelés (Versenybizottság)</a:t>
            </a:r>
          </a:p>
          <a:p>
            <a:pPr lvl="1"/>
            <a:r>
              <a:rPr lang="hu-HU" dirty="0"/>
              <a:t>Díjátadás (Magyar Kukorica Klub Egyesület, Versenybizottság, Szponzorok)</a:t>
            </a:r>
          </a:p>
          <a:p>
            <a:r>
              <a:rPr lang="hu-HU" dirty="0"/>
              <a:t>Források: Regisztrációs díj, szponzorálások, támogatások</a:t>
            </a:r>
          </a:p>
        </p:txBody>
      </p:sp>
    </p:spTree>
    <p:extLst>
      <p:ext uri="{BB962C8B-B14F-4D97-AF65-F5344CB8AC3E}">
        <p14:creationId xmlns:p14="http://schemas.microsoft.com/office/powerpoint/2010/main" val="1359737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Mikor állapít meg sikeres betakarítást az ellenőr?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Ha az ellenőrzés minden lépése megfelelt a Szabályzat előírásainak</a:t>
            </a:r>
          </a:p>
          <a:p>
            <a:r>
              <a:rPr lang="hu-HU" dirty="0"/>
              <a:t>Ha nem állapított meg olyan körülményeket, amelyek befolyásolhatták a betakarítás eredményét</a:t>
            </a:r>
          </a:p>
          <a:p>
            <a:r>
              <a:rPr lang="hu-HU" dirty="0"/>
              <a:t>Ha a termés alapján a parcella betakarítása nem igényelt magasabb szintű ellenőrzést</a:t>
            </a:r>
          </a:p>
          <a:p>
            <a:r>
              <a:rPr lang="hu-HU" dirty="0"/>
              <a:t>Ha elkészült a jegyzőkönyv és annak tartalmát mindegyik fél elfogadta és aláírásával megerősítette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9550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a teendő sikertelen ellenőrzés esetén?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Sikertelen betakarítás esetén is készül jegyzőkönyv, amelyben minden felvett adat szerepel mindaddig a pontig, amikor az ellenőrzés folyamatát megszakították, felfüggesztették vagy befejezték</a:t>
            </a:r>
          </a:p>
          <a:p>
            <a:r>
              <a:rPr lang="hu-HU" dirty="0"/>
              <a:t>Akkor is készül jegyzőkönyv, ha az ellenőrzés megkezdésétől elálltak - ilyen esetben pontosan meg kell jelölni az elállás okát és az indítványozó felet</a:t>
            </a:r>
          </a:p>
          <a:p>
            <a:r>
              <a:rPr lang="hu-HU" dirty="0"/>
              <a:t>Ha a sikertelenséget az ellenőrzési szint hiánya miatt állapították meg, a kapcsolatot azonnal fel kell venni a versenybizottsággal és egyeztetni kell a folytatásról</a:t>
            </a:r>
          </a:p>
          <a:p>
            <a:r>
              <a:rPr lang="hu-HU" b="1" dirty="0"/>
              <a:t>Mindaddig, amíg nem történt végleges döntés az ellenőrzés eredményéről, a visszalévő versenyterületen betakarítási munkát végezni nem szabad</a:t>
            </a:r>
          </a:p>
        </p:txBody>
      </p:sp>
    </p:spTree>
    <p:extLst>
      <p:ext uri="{BB962C8B-B14F-4D97-AF65-F5344CB8AC3E}">
        <p14:creationId xmlns:p14="http://schemas.microsoft.com/office/powerpoint/2010/main" val="23177134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Szabályos idomok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Egy adattal megadható sávhosszok</a:t>
            </a:r>
          </a:p>
        </p:txBody>
      </p:sp>
      <p:sp>
        <p:nvSpPr>
          <p:cNvPr id="4" name="Téglalap 3"/>
          <p:cNvSpPr/>
          <p:nvPr/>
        </p:nvSpPr>
        <p:spPr>
          <a:xfrm>
            <a:off x="963385" y="2539999"/>
            <a:ext cx="1647370" cy="3323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Derékszögű háromszög 4"/>
          <p:cNvSpPr/>
          <p:nvPr/>
        </p:nvSpPr>
        <p:spPr>
          <a:xfrm>
            <a:off x="5935889" y="2539999"/>
            <a:ext cx="2061029" cy="332377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Romboid 5"/>
          <p:cNvSpPr/>
          <p:nvPr/>
        </p:nvSpPr>
        <p:spPr>
          <a:xfrm>
            <a:off x="5529943" y="3222171"/>
            <a:ext cx="45719" cy="4571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Romboid 7"/>
          <p:cNvSpPr/>
          <p:nvPr/>
        </p:nvSpPr>
        <p:spPr>
          <a:xfrm rot="15406851">
            <a:off x="2462516" y="3401856"/>
            <a:ext cx="3777098" cy="1682381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rapezoid 8"/>
          <p:cNvSpPr/>
          <p:nvPr/>
        </p:nvSpPr>
        <p:spPr>
          <a:xfrm>
            <a:off x="8665030" y="2539999"/>
            <a:ext cx="2133600" cy="3323773"/>
          </a:xfrm>
          <a:custGeom>
            <a:avLst/>
            <a:gdLst>
              <a:gd name="connsiteX0" fmla="*/ 0 w 914400"/>
              <a:gd name="connsiteY0" fmla="*/ 1216152 h 1216152"/>
              <a:gd name="connsiteX1" fmla="*/ 228600 w 914400"/>
              <a:gd name="connsiteY1" fmla="*/ 0 h 1216152"/>
              <a:gd name="connsiteX2" fmla="*/ 685800 w 914400"/>
              <a:gd name="connsiteY2" fmla="*/ 0 h 1216152"/>
              <a:gd name="connsiteX3" fmla="*/ 914400 w 914400"/>
              <a:gd name="connsiteY3" fmla="*/ 1216152 h 1216152"/>
              <a:gd name="connsiteX4" fmla="*/ 0 w 914400"/>
              <a:gd name="connsiteY4" fmla="*/ 1216152 h 1216152"/>
              <a:gd name="connsiteX0" fmla="*/ 18143 w 932543"/>
              <a:gd name="connsiteY0" fmla="*/ 1216152 h 1216152"/>
              <a:gd name="connsiteX1" fmla="*/ 0 w 932543"/>
              <a:gd name="connsiteY1" fmla="*/ 0 h 1216152"/>
              <a:gd name="connsiteX2" fmla="*/ 703943 w 932543"/>
              <a:gd name="connsiteY2" fmla="*/ 0 h 1216152"/>
              <a:gd name="connsiteX3" fmla="*/ 932543 w 932543"/>
              <a:gd name="connsiteY3" fmla="*/ 1216152 h 1216152"/>
              <a:gd name="connsiteX4" fmla="*/ 18143 w 932543"/>
              <a:gd name="connsiteY4" fmla="*/ 1216152 h 1216152"/>
              <a:gd name="connsiteX0" fmla="*/ 0 w 955391"/>
              <a:gd name="connsiteY0" fmla="*/ 1216152 h 1216152"/>
              <a:gd name="connsiteX1" fmla="*/ 22848 w 955391"/>
              <a:gd name="connsiteY1" fmla="*/ 0 h 1216152"/>
              <a:gd name="connsiteX2" fmla="*/ 726791 w 955391"/>
              <a:gd name="connsiteY2" fmla="*/ 0 h 1216152"/>
              <a:gd name="connsiteX3" fmla="*/ 955391 w 955391"/>
              <a:gd name="connsiteY3" fmla="*/ 1216152 h 1216152"/>
              <a:gd name="connsiteX4" fmla="*/ 0 w 955391"/>
              <a:gd name="connsiteY4" fmla="*/ 1216152 h 1216152"/>
              <a:gd name="connsiteX0" fmla="*/ 7895 w 932543"/>
              <a:gd name="connsiteY0" fmla="*/ 1216152 h 1216152"/>
              <a:gd name="connsiteX1" fmla="*/ 0 w 932543"/>
              <a:gd name="connsiteY1" fmla="*/ 0 h 1216152"/>
              <a:gd name="connsiteX2" fmla="*/ 703943 w 932543"/>
              <a:gd name="connsiteY2" fmla="*/ 0 h 1216152"/>
              <a:gd name="connsiteX3" fmla="*/ 932543 w 932543"/>
              <a:gd name="connsiteY3" fmla="*/ 1216152 h 1216152"/>
              <a:gd name="connsiteX4" fmla="*/ 7895 w 932543"/>
              <a:gd name="connsiteY4" fmla="*/ 1216152 h 121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2543" h="1216152">
                <a:moveTo>
                  <a:pt x="7895" y="1216152"/>
                </a:moveTo>
                <a:cubicBezTo>
                  <a:pt x="5263" y="810768"/>
                  <a:pt x="2632" y="405384"/>
                  <a:pt x="0" y="0"/>
                </a:cubicBezTo>
                <a:lnTo>
                  <a:pt x="703943" y="0"/>
                </a:lnTo>
                <a:lnTo>
                  <a:pt x="932543" y="1216152"/>
                </a:lnTo>
                <a:lnTo>
                  <a:pt x="7895" y="121615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cxnSp>
        <p:nvCxnSpPr>
          <p:cNvPr id="11" name="Egyenes összekötő nyíllal 10"/>
          <p:cNvCxnSpPr/>
          <p:nvPr/>
        </p:nvCxnSpPr>
        <p:spPr>
          <a:xfrm flipH="1">
            <a:off x="4504146" y="2596830"/>
            <a:ext cx="9797" cy="3210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Szövegdoboz 14"/>
          <p:cNvSpPr txBox="1"/>
          <p:nvPr/>
        </p:nvSpPr>
        <p:spPr>
          <a:xfrm>
            <a:off x="4135134" y="400129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m</a:t>
            </a:r>
          </a:p>
        </p:txBody>
      </p:sp>
      <p:cxnSp>
        <p:nvCxnSpPr>
          <p:cNvPr id="19" name="Egyenes összekötő 18"/>
          <p:cNvCxnSpPr/>
          <p:nvPr/>
        </p:nvCxnSpPr>
        <p:spPr>
          <a:xfrm>
            <a:off x="3383511" y="2609578"/>
            <a:ext cx="772037" cy="3266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3669184" y="2596830"/>
            <a:ext cx="745610" cy="32101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V="1">
            <a:off x="8665030" y="2926080"/>
            <a:ext cx="0" cy="91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 flipV="1">
            <a:off x="8665030" y="4185960"/>
            <a:ext cx="1866741" cy="15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>
            <a:off x="8701316" y="4185960"/>
            <a:ext cx="18304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Szövegdoboz 19"/>
          <p:cNvSpPr txBox="1"/>
          <p:nvPr/>
        </p:nvSpPr>
        <p:spPr>
          <a:xfrm>
            <a:off x="7156044" y="3631962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H = (h</a:t>
            </a:r>
            <a:r>
              <a:rPr lang="hu-HU" baseline="-25000" dirty="0"/>
              <a:t>1</a:t>
            </a:r>
            <a:r>
              <a:rPr lang="hu-HU" dirty="0"/>
              <a:t>+h</a:t>
            </a:r>
            <a:r>
              <a:rPr lang="hu-HU" baseline="-25000" dirty="0"/>
              <a:t>2</a:t>
            </a:r>
            <a:r>
              <a:rPr lang="hu-HU" dirty="0"/>
              <a:t>)/2</a:t>
            </a:r>
          </a:p>
        </p:txBody>
      </p:sp>
      <p:cxnSp>
        <p:nvCxnSpPr>
          <p:cNvPr id="22" name="Egyenes összekötő nyíllal 21"/>
          <p:cNvCxnSpPr/>
          <p:nvPr/>
        </p:nvCxnSpPr>
        <p:spPr>
          <a:xfrm flipV="1">
            <a:off x="6795817" y="3816628"/>
            <a:ext cx="0" cy="20471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/>
        </p:nvSpPr>
        <p:spPr>
          <a:xfrm>
            <a:off x="6654191" y="4688114"/>
            <a:ext cx="14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H</a:t>
            </a:r>
          </a:p>
        </p:txBody>
      </p:sp>
      <p:sp>
        <p:nvSpPr>
          <p:cNvPr id="26" name="Szövegdoboz 25"/>
          <p:cNvSpPr txBox="1"/>
          <p:nvPr/>
        </p:nvSpPr>
        <p:spPr>
          <a:xfrm>
            <a:off x="9567362" y="405838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H</a:t>
            </a:r>
          </a:p>
        </p:txBody>
      </p:sp>
      <p:sp>
        <p:nvSpPr>
          <p:cNvPr id="27" name="Szövegdoboz 26"/>
          <p:cNvSpPr txBox="1"/>
          <p:nvPr/>
        </p:nvSpPr>
        <p:spPr>
          <a:xfrm>
            <a:off x="6091375" y="2393483"/>
            <a:ext cx="28262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h</a:t>
            </a:r>
            <a:r>
              <a:rPr lang="hu-HU" baseline="-25000" dirty="0"/>
              <a:t>1</a:t>
            </a:r>
            <a:r>
              <a:rPr lang="hu-HU" dirty="0"/>
              <a:t> = az első pászta hossza</a:t>
            </a:r>
          </a:p>
          <a:p>
            <a:r>
              <a:rPr lang="hu-HU" dirty="0"/>
              <a:t>h</a:t>
            </a:r>
            <a:r>
              <a:rPr lang="hu-HU" baseline="-25000" dirty="0"/>
              <a:t>2</a:t>
            </a:r>
            <a:r>
              <a:rPr lang="hu-HU" dirty="0"/>
              <a:t> = az utolsó pászta hossza</a:t>
            </a:r>
          </a:p>
        </p:txBody>
      </p:sp>
    </p:spTree>
    <p:extLst>
      <p:ext uri="{BB962C8B-B14F-4D97-AF65-F5344CB8AC3E}">
        <p14:creationId xmlns:p14="http://schemas.microsoft.com/office/powerpoint/2010/main" val="7451826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Szabálytalan idomok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Sávhossz mérés szükséges! A sáv hossza a sáv középvonala.</a:t>
            </a:r>
            <a:r>
              <a:rPr lang="hu-HU" sz="2400" dirty="0"/>
              <a:t> (</a:t>
            </a:r>
            <a:r>
              <a:rPr lang="hu-HU" sz="1600" dirty="0"/>
              <a:t>Ha nem megoldható a terület sávos betakarítása – pl.: nem lehet leforgózni, mert nem marad meg a szükséges minimum nagyságú terület, </a:t>
            </a:r>
            <a:r>
              <a:rPr lang="hu-HU" sz="1600" dirty="0" err="1"/>
              <a:t>jkv</a:t>
            </a:r>
            <a:r>
              <a:rPr lang="hu-HU" sz="1600" dirty="0"/>
              <a:t>. írás következik, hogy a területet betakarítjuk, a termést tanúsítjuk, de az a versenyben nem vesz részt</a:t>
            </a:r>
            <a:r>
              <a:rPr lang="hu-HU" sz="2400" dirty="0"/>
              <a:t>. </a:t>
            </a:r>
            <a:r>
              <a:rPr lang="hu-HU" sz="1600" b="1" dirty="0"/>
              <a:t>A versenyző figyelmét felhívjuk rá, hogy a Tanúsítás eltérő feltételekkel jár, díja a versenyterület betakarítás díjának 200%-a.</a:t>
            </a:r>
            <a:r>
              <a:rPr lang="hu-HU" sz="2400" dirty="0"/>
              <a:t>)</a:t>
            </a:r>
          </a:p>
        </p:txBody>
      </p:sp>
      <p:sp>
        <p:nvSpPr>
          <p:cNvPr id="4" name="Folyamatábra: Lyukszalag 3"/>
          <p:cNvSpPr/>
          <p:nvPr/>
        </p:nvSpPr>
        <p:spPr>
          <a:xfrm>
            <a:off x="1436914" y="3656591"/>
            <a:ext cx="4905829" cy="1545910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500 w 10000"/>
              <a:gd name="connsiteY1" fmla="*/ 2936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3458 h 12458"/>
              <a:gd name="connsiteX1" fmla="*/ 2500 w 10000"/>
              <a:gd name="connsiteY1" fmla="*/ 5394 h 12458"/>
              <a:gd name="connsiteX2" fmla="*/ 5000 w 10000"/>
              <a:gd name="connsiteY2" fmla="*/ 3458 h 12458"/>
              <a:gd name="connsiteX3" fmla="*/ 7470 w 10000"/>
              <a:gd name="connsiteY3" fmla="*/ 0 h 12458"/>
              <a:gd name="connsiteX4" fmla="*/ 10000 w 10000"/>
              <a:gd name="connsiteY4" fmla="*/ 3458 h 12458"/>
              <a:gd name="connsiteX5" fmla="*/ 10000 w 10000"/>
              <a:gd name="connsiteY5" fmla="*/ 11458 h 12458"/>
              <a:gd name="connsiteX6" fmla="*/ 7500 w 10000"/>
              <a:gd name="connsiteY6" fmla="*/ 10458 h 12458"/>
              <a:gd name="connsiteX7" fmla="*/ 5000 w 10000"/>
              <a:gd name="connsiteY7" fmla="*/ 11458 h 12458"/>
              <a:gd name="connsiteX8" fmla="*/ 2500 w 10000"/>
              <a:gd name="connsiteY8" fmla="*/ 12458 h 12458"/>
              <a:gd name="connsiteX9" fmla="*/ 0 w 10000"/>
              <a:gd name="connsiteY9" fmla="*/ 11458 h 12458"/>
              <a:gd name="connsiteX10" fmla="*/ 0 w 10000"/>
              <a:gd name="connsiteY10" fmla="*/ 3458 h 12458"/>
              <a:gd name="connsiteX0" fmla="*/ 0 w 10000"/>
              <a:gd name="connsiteY0" fmla="*/ 3466 h 12466"/>
              <a:gd name="connsiteX1" fmla="*/ 2500 w 10000"/>
              <a:gd name="connsiteY1" fmla="*/ 5402 h 12466"/>
              <a:gd name="connsiteX2" fmla="*/ 5503 w 10000"/>
              <a:gd name="connsiteY2" fmla="*/ 4636 h 12466"/>
              <a:gd name="connsiteX3" fmla="*/ 7470 w 10000"/>
              <a:gd name="connsiteY3" fmla="*/ 8 h 12466"/>
              <a:gd name="connsiteX4" fmla="*/ 10000 w 10000"/>
              <a:gd name="connsiteY4" fmla="*/ 3466 h 12466"/>
              <a:gd name="connsiteX5" fmla="*/ 10000 w 10000"/>
              <a:gd name="connsiteY5" fmla="*/ 11466 h 12466"/>
              <a:gd name="connsiteX6" fmla="*/ 7500 w 10000"/>
              <a:gd name="connsiteY6" fmla="*/ 10466 h 12466"/>
              <a:gd name="connsiteX7" fmla="*/ 5000 w 10000"/>
              <a:gd name="connsiteY7" fmla="*/ 11466 h 12466"/>
              <a:gd name="connsiteX8" fmla="*/ 2500 w 10000"/>
              <a:gd name="connsiteY8" fmla="*/ 12466 h 12466"/>
              <a:gd name="connsiteX9" fmla="*/ 0 w 10000"/>
              <a:gd name="connsiteY9" fmla="*/ 11466 h 12466"/>
              <a:gd name="connsiteX10" fmla="*/ 0 w 10000"/>
              <a:gd name="connsiteY10" fmla="*/ 3466 h 1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00" h="12466">
                <a:moveTo>
                  <a:pt x="0" y="3466"/>
                </a:moveTo>
                <a:cubicBezTo>
                  <a:pt x="0" y="4018"/>
                  <a:pt x="1583" y="5207"/>
                  <a:pt x="2500" y="5402"/>
                </a:cubicBezTo>
                <a:cubicBezTo>
                  <a:pt x="3417" y="5597"/>
                  <a:pt x="4675" y="5535"/>
                  <a:pt x="5503" y="4636"/>
                </a:cubicBezTo>
                <a:cubicBezTo>
                  <a:pt x="6331" y="3737"/>
                  <a:pt x="6721" y="203"/>
                  <a:pt x="7470" y="8"/>
                </a:cubicBezTo>
                <a:cubicBezTo>
                  <a:pt x="8219" y="-187"/>
                  <a:pt x="10000" y="2914"/>
                  <a:pt x="10000" y="3466"/>
                </a:cubicBezTo>
                <a:lnTo>
                  <a:pt x="10000" y="11466"/>
                </a:lnTo>
                <a:cubicBezTo>
                  <a:pt x="10000" y="10914"/>
                  <a:pt x="8881" y="10466"/>
                  <a:pt x="7500" y="10466"/>
                </a:cubicBezTo>
                <a:cubicBezTo>
                  <a:pt x="6119" y="10466"/>
                  <a:pt x="5000" y="10914"/>
                  <a:pt x="5000" y="11466"/>
                </a:cubicBezTo>
                <a:cubicBezTo>
                  <a:pt x="5000" y="12018"/>
                  <a:pt x="3881" y="12466"/>
                  <a:pt x="2500" y="12466"/>
                </a:cubicBezTo>
                <a:cubicBezTo>
                  <a:pt x="1119" y="12466"/>
                  <a:pt x="0" y="12018"/>
                  <a:pt x="0" y="11466"/>
                </a:cubicBezTo>
                <a:lnTo>
                  <a:pt x="0" y="3466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abályos ötszög 4"/>
          <p:cNvSpPr/>
          <p:nvPr/>
        </p:nvSpPr>
        <p:spPr>
          <a:xfrm>
            <a:off x="7605488" y="3410856"/>
            <a:ext cx="2380337" cy="2336795"/>
          </a:xfrm>
          <a:custGeom>
            <a:avLst/>
            <a:gdLst>
              <a:gd name="connsiteX0" fmla="*/ 3 w 2380343"/>
              <a:gd name="connsiteY0" fmla="*/ 831593 h 2177143"/>
              <a:gd name="connsiteX1" fmla="*/ 1190172 w 2380343"/>
              <a:gd name="connsiteY1" fmla="*/ 0 h 2177143"/>
              <a:gd name="connsiteX2" fmla="*/ 2380340 w 2380343"/>
              <a:gd name="connsiteY2" fmla="*/ 831593 h 2177143"/>
              <a:gd name="connsiteX3" fmla="*/ 1925736 w 2380343"/>
              <a:gd name="connsiteY3" fmla="*/ 2177137 h 2177143"/>
              <a:gd name="connsiteX4" fmla="*/ 454607 w 2380343"/>
              <a:gd name="connsiteY4" fmla="*/ 2177137 h 2177143"/>
              <a:gd name="connsiteX5" fmla="*/ 3 w 2380343"/>
              <a:gd name="connsiteY5" fmla="*/ 831593 h 2177143"/>
              <a:gd name="connsiteX0" fmla="*/ 0 w 2380337"/>
              <a:gd name="connsiteY0" fmla="*/ 991251 h 2336795"/>
              <a:gd name="connsiteX1" fmla="*/ 464455 w 2380337"/>
              <a:gd name="connsiteY1" fmla="*/ 0 h 2336795"/>
              <a:gd name="connsiteX2" fmla="*/ 2380337 w 2380337"/>
              <a:gd name="connsiteY2" fmla="*/ 991251 h 2336795"/>
              <a:gd name="connsiteX3" fmla="*/ 1925733 w 2380337"/>
              <a:gd name="connsiteY3" fmla="*/ 2336795 h 2336795"/>
              <a:gd name="connsiteX4" fmla="*/ 454604 w 2380337"/>
              <a:gd name="connsiteY4" fmla="*/ 2336795 h 2336795"/>
              <a:gd name="connsiteX5" fmla="*/ 0 w 2380337"/>
              <a:gd name="connsiteY5" fmla="*/ 991251 h 2336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0337" h="2336795">
                <a:moveTo>
                  <a:pt x="0" y="991251"/>
                </a:moveTo>
                <a:lnTo>
                  <a:pt x="464455" y="0"/>
                </a:lnTo>
                <a:lnTo>
                  <a:pt x="2380337" y="991251"/>
                </a:lnTo>
                <a:lnTo>
                  <a:pt x="1925733" y="2336795"/>
                </a:lnTo>
                <a:lnTo>
                  <a:pt x="454604" y="2336795"/>
                </a:lnTo>
                <a:lnTo>
                  <a:pt x="0" y="99125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1921" y="0"/>
            <a:ext cx="1470079" cy="126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433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ellenőrzés technikai lebonyolítása (2)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/>
              <a:t>A betakarítás úgy történik, hogy a kombájn minden harmadik gépaljat vágja le</a:t>
            </a:r>
          </a:p>
          <a:p>
            <a:pPr lvl="1"/>
            <a:r>
              <a:rPr lang="hu-HU" dirty="0"/>
              <a:t>Ha szabályos négyszög a tábla, akkor a pászták hossza megegyezik a területméréskor megállapított sorhosszal (ez az eset ritkán fordul elő)</a:t>
            </a:r>
          </a:p>
          <a:p>
            <a:pPr lvl="1"/>
            <a:r>
              <a:rPr lang="hu-HU" dirty="0"/>
              <a:t>A pászta szélessége megegyezik a 3 gépaljon mért szélesség adapter sorok számának háromszorosával történt osztásának eredményével, s ez megszorozva az adapter sorok számával (pl.: 6 soros kombájn esetén 3 pászta szélesség: 14,25 m, osztva 18 sorral =  0,7917, szorozva 6-tal =pásztaszélesség =  4,75 m)</a:t>
            </a:r>
          </a:p>
          <a:p>
            <a:pPr lvl="1"/>
            <a:endParaRPr lang="hu-HU" dirty="0"/>
          </a:p>
          <a:p>
            <a:pPr lvl="1"/>
            <a:r>
              <a:rPr lang="hu-HU" dirty="0"/>
              <a:t>A sortávolság megegyezik a három pászta szélesség 3 szoros adapter sorok számának osztási eredményével (</a:t>
            </a:r>
            <a:r>
              <a:rPr lang="hu-HU" dirty="0" err="1"/>
              <a:t>pl</a:t>
            </a:r>
            <a:r>
              <a:rPr lang="hu-HU" dirty="0"/>
              <a:t>: 6 soros kombájn esetén 3 pászta szélesség: 14,25 m, osztva 18 sorral =  0,7917)</a:t>
            </a:r>
          </a:p>
          <a:p>
            <a:r>
              <a:rPr lang="hu-HU" dirty="0"/>
              <a:t>Ha a sorok hossza miatt a kombájn a számítások szerint előbb megtelne, mint ahogy kiérne, akkor engedélyezett ott keresztben átvágni a táblát, ahol az ellenőr megjelöli, de a kivágott terület nem vonható ki az összes területből</a:t>
            </a:r>
          </a:p>
        </p:txBody>
      </p:sp>
    </p:spTree>
    <p:extLst>
      <p:ext uri="{BB962C8B-B14F-4D97-AF65-F5344CB8AC3E}">
        <p14:creationId xmlns:p14="http://schemas.microsoft.com/office/powerpoint/2010/main" val="2783815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Nehéz helyzetek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Nehezen megközelíthető a terület </a:t>
            </a:r>
          </a:p>
          <a:p>
            <a:r>
              <a:rPr lang="hu-HU" dirty="0"/>
              <a:t>Nincs közelítő jármű, amivel kijussunk a területre</a:t>
            </a:r>
          </a:p>
          <a:p>
            <a:r>
              <a:rPr lang="hu-HU" dirty="0"/>
              <a:t>Nincs elválasztva a versenyterület a többitől</a:t>
            </a:r>
          </a:p>
          <a:p>
            <a:r>
              <a:rPr lang="hu-HU" dirty="0"/>
              <a:t>Olyannyira szabálytalan alakú a tábla, hogy megbízhatóan nem mérhető meg a területe (görbe vonalak határolják)</a:t>
            </a:r>
          </a:p>
          <a:p>
            <a:r>
              <a:rPr lang="hu-HU" dirty="0"/>
              <a:t>Nettózás után nem maradna meg a minimális terület</a:t>
            </a:r>
          </a:p>
          <a:p>
            <a:r>
              <a:rPr lang="hu-HU" dirty="0"/>
              <a:t>Messze van az átvevőhely</a:t>
            </a:r>
          </a:p>
          <a:p>
            <a:r>
              <a:rPr lang="hu-HU" dirty="0"/>
              <a:t>Elromlik a mérőműszer</a:t>
            </a:r>
          </a:p>
          <a:p>
            <a:r>
              <a:rPr lang="hu-HU" dirty="0"/>
              <a:t>Nagyobb a termés, mint amit a megjelent ellenőr(</a:t>
            </a:r>
            <a:r>
              <a:rPr lang="hu-HU" dirty="0" err="1"/>
              <a:t>ök</a:t>
            </a:r>
            <a:r>
              <a:rPr lang="hu-HU" dirty="0"/>
              <a:t>) hitelesíthet(</a:t>
            </a:r>
            <a:r>
              <a:rPr lang="hu-HU" dirty="0" err="1"/>
              <a:t>nek</a:t>
            </a:r>
            <a:r>
              <a:rPr lang="hu-HU" dirty="0"/>
              <a:t>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26339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Nehéz helyzetek megoldása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/>
              <a:t>Nehéz helyzet általában akkor alakul ki, ha nem történt kellő előzetes egyeztetés</a:t>
            </a:r>
          </a:p>
          <a:p>
            <a:r>
              <a:rPr lang="hu-HU" dirty="0"/>
              <a:t>Versenyszabályzat pontos ismerete</a:t>
            </a:r>
          </a:p>
          <a:p>
            <a:r>
              <a:rPr lang="hu-HU" dirty="0"/>
              <a:t>Rugalmasság </a:t>
            </a:r>
          </a:p>
          <a:p>
            <a:r>
              <a:rPr lang="hu-HU" dirty="0"/>
              <a:t>A versenyterület elhelyezkedését jó közelítéssel meg lehet becsülni a térképről (honlap), így előre lehet becsülni </a:t>
            </a:r>
          </a:p>
          <a:p>
            <a:pPr lvl="1"/>
            <a:r>
              <a:rPr lang="hu-HU" dirty="0"/>
              <a:t>A szilárdított úttól való távolságát</a:t>
            </a:r>
          </a:p>
          <a:p>
            <a:pPr lvl="1"/>
            <a:r>
              <a:rPr lang="hu-HU" dirty="0"/>
              <a:t>A méreteket</a:t>
            </a:r>
          </a:p>
          <a:p>
            <a:pPr lvl="1"/>
            <a:r>
              <a:rPr lang="hu-HU" dirty="0"/>
              <a:t>Mérhetőséget </a:t>
            </a:r>
          </a:p>
          <a:p>
            <a:r>
              <a:rPr lang="hu-HU" dirty="0"/>
              <a:t>A versenyzőtől előre el kell kérni a várható átlagos pásztahosszt, hogy meg lehessen határozni a minimális méretű betakarítandó területet</a:t>
            </a:r>
          </a:p>
          <a:p>
            <a:pPr lvl="1"/>
            <a:endParaRPr lang="hu-HU" dirty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829866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Hol nem szabad hibázni?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Területmérésnél</a:t>
            </a:r>
          </a:p>
          <a:p>
            <a:r>
              <a:rPr lang="hu-HU" dirty="0"/>
              <a:t>Sávhosszok mérésénél</a:t>
            </a:r>
          </a:p>
          <a:p>
            <a:r>
              <a:rPr lang="hu-HU" dirty="0"/>
              <a:t>Sortávolság mérésnél</a:t>
            </a:r>
          </a:p>
          <a:p>
            <a:r>
              <a:rPr lang="hu-HU" dirty="0"/>
              <a:t>Szemnedvesség mérésnél</a:t>
            </a:r>
          </a:p>
          <a:p>
            <a:r>
              <a:rPr lang="hu-HU" dirty="0"/>
              <a:t>Tömegmérésnél </a:t>
            </a:r>
          </a:p>
          <a:p>
            <a:pPr marL="0" indent="0">
              <a:buNone/>
            </a:pPr>
            <a:r>
              <a:rPr lang="hu-HU" dirty="0"/>
              <a:t>Az ellenőrnek fel kell lennie készülve a számítások (terület, mm morzsolt tömeg) elvégzésére, de az általa a helyszínen megállapított, számított értékek csak tájékoztató jellegűek. Az ellenőr használhatja a MKK honlap segédleteit (ajánlott!). Végleges eredményt a Versenybizottság közöl, amely hibátlan ellenőrzés és tévedéstől mentes számolás esetén megegyezik az ellenőrzési naplóba bejegyzett eredménnyel.</a:t>
            </a:r>
          </a:p>
        </p:txBody>
      </p:sp>
    </p:spTree>
    <p:extLst>
      <p:ext uri="{BB962C8B-B14F-4D97-AF65-F5344CB8AC3E}">
        <p14:creationId xmlns:p14="http://schemas.microsoft.com/office/powerpoint/2010/main" val="28028218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Konfliktushelyzetek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Nem hoztuk el a mérőműszert (nem fordulhat elő!)</a:t>
            </a:r>
          </a:p>
          <a:p>
            <a:r>
              <a:rPr lang="hu-HU" dirty="0"/>
              <a:t>Késésben vagyunk (elháríthatatlan akadály esetén előfordulhat)</a:t>
            </a:r>
          </a:p>
          <a:p>
            <a:r>
              <a:rPr lang="hu-HU" dirty="0"/>
              <a:t>Nincs körülvágva a parcella (gyakori)</a:t>
            </a:r>
          </a:p>
          <a:p>
            <a:r>
              <a:rPr lang="hu-HU" dirty="0"/>
              <a:t>Elromlik a kombájn, nincs elegendő szállító kapacitás</a:t>
            </a:r>
          </a:p>
          <a:p>
            <a:r>
              <a:rPr lang="hu-HU" dirty="0"/>
              <a:t>Nincs saját átvevő/lerakóhely</a:t>
            </a:r>
          </a:p>
          <a:p>
            <a:r>
              <a:rPr lang="hu-HU" dirty="0"/>
              <a:t>Kiderül hogy mégsem veszik át a terményt az átvevőnél és várni kell</a:t>
            </a:r>
          </a:p>
          <a:p>
            <a:r>
              <a:rPr lang="hu-HU" dirty="0"/>
              <a:t>Nincs kalibrált nedvességmérő és/vagy hitelesített mérleg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36175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Konfliktusmegoldás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/>
              <a:t>Alapelv: konfliktus megelőzés, konfliktuskerülés, közös megoldások keresése, mert a Termésversennyel a kapcsolatokat építeni szeretnénk és nem rongálni.  </a:t>
            </a:r>
          </a:p>
          <a:p>
            <a:pPr lvl="1"/>
            <a:r>
              <a:rPr lang="hu-HU" dirty="0"/>
              <a:t>A Magyar Kukorica Klub a Versenyző együttműködő partnere, az ellenőr képviseli a Magyar Kukorica Klubot, </a:t>
            </a:r>
            <a:r>
              <a:rPr lang="hu-HU" b="1" dirty="0"/>
              <a:t>a Versenyzővel a Magyar Kukorica Klub áll jogviszonyban</a:t>
            </a:r>
          </a:p>
          <a:p>
            <a:pPr lvl="1"/>
            <a:r>
              <a:rPr lang="hu-HU" dirty="0"/>
              <a:t>A konfliktuskerülés nem egyenlő a megalkuvással, a Szabályzathoz képest nincs megalkuvás!</a:t>
            </a:r>
          </a:p>
          <a:p>
            <a:pPr lvl="1"/>
            <a:r>
              <a:rPr lang="hu-HU" dirty="0"/>
              <a:t>Megoldás - a konfliktusmegoldás: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hu-HU" dirty="0"/>
              <a:t>A késésről és a várható érkezésről telefonon azonnal értesíteni kell a versenyzőt</a:t>
            </a:r>
          </a:p>
          <a:p>
            <a:pPr marL="1371600" lvl="2" indent="-457200">
              <a:buFont typeface="+mj-lt"/>
              <a:buAutoNum type="arabicPeriod"/>
            </a:pPr>
            <a:r>
              <a:rPr lang="hu-HU" dirty="0"/>
              <a:t>Ha kiérkezésünkkor hiányosságot észlelünk, megnyugtatjuk a versenyzőt, hogy van időnk, teremtse elő, ami hiányzik (kombájn, traktor, mérleg, nedvességmérő, stb.)</a:t>
            </a:r>
          </a:p>
          <a:p>
            <a:pPr marL="1371600" lvl="2" indent="-457200">
              <a:buFont typeface="+mj-lt"/>
              <a:buAutoNum type="arabicPeriod"/>
            </a:pPr>
            <a:r>
              <a:rPr lang="hu-HU" dirty="0"/>
              <a:t>Ha a kiérkezés alkalmával nem pótolható a hiányosság, megnyugtatjuk a versenyzőt, hogy van időnk, visszajövünk, amikor jelzi, hogy minden rendben van, s el lehet végezni a parcella tanúsítását</a:t>
            </a:r>
          </a:p>
          <a:p>
            <a:r>
              <a:rPr lang="hu-HU" dirty="0"/>
              <a:t>Általános tapasztalat, hogy a versenyző együttműködik és talál megoldást</a:t>
            </a:r>
          </a:p>
          <a:p>
            <a:r>
              <a:rPr lang="hu-HU" dirty="0"/>
              <a:t>Ha mégsem látszik megoldás, vitatkozás akkor sincs, hanem hívjuk a 06209442361-et!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6496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a célja?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kukoricatermesztés lehetőségeinek feltárása és bemutatása</a:t>
            </a:r>
          </a:p>
          <a:p>
            <a:r>
              <a:rPr lang="hu-HU" dirty="0"/>
              <a:t>A legjobb hibridek teljesítőképességének bemutatása</a:t>
            </a:r>
          </a:p>
          <a:p>
            <a:r>
              <a:rPr lang="hu-HU" dirty="0"/>
              <a:t>A célravezető technológiák bemutatása és elterjesztése</a:t>
            </a:r>
          </a:p>
          <a:p>
            <a:r>
              <a:rPr lang="hu-HU" dirty="0"/>
              <a:t>Termesztéstechnikai készségfejlesztés</a:t>
            </a:r>
          </a:p>
          <a:p>
            <a:r>
              <a:rPr lang="hu-HU" dirty="0"/>
              <a:t>Ismeretátadás, látókör bővítés</a:t>
            </a:r>
          </a:p>
          <a:p>
            <a:r>
              <a:rPr lang="hu-HU" dirty="0"/>
              <a:t>Termeléskultúra fejlesztés</a:t>
            </a:r>
          </a:p>
          <a:p>
            <a:r>
              <a:rPr lang="hu-HU" dirty="0"/>
              <a:t>Hozzájárulás a mezőgazdasági tevékenységről általánosan formált kép kedvezőbbé tételéhez</a:t>
            </a:r>
          </a:p>
        </p:txBody>
      </p:sp>
    </p:spTree>
    <p:extLst>
      <p:ext uri="{BB962C8B-B14F-4D97-AF65-F5344CB8AC3E}">
        <p14:creationId xmlns:p14="http://schemas.microsoft.com/office/powerpoint/2010/main" val="24110924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Konfliktusmegelőzés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A versenyzővel, előre fel kell venni a kapcsolatot, hogy pontosan tudja és mi is tudjuk, ki, mikor, milyen eszközzel, milyen elvárásokkal érkezik</a:t>
            </a:r>
          </a:p>
          <a:p>
            <a:r>
              <a:rPr lang="hu-HU" dirty="0"/>
              <a:t>Csak akkor megyünk ellenőrizni, ha az előfeltételek biztosítottak, vagy a versenyző elmondása szerint biztosítottnak látszanak (pl.: beérkezett a termésbecslés, megadták a versenyterület szélességét és a várható átlagos pásztahosszt, kombájnsorok számát, stb.)</a:t>
            </a:r>
          </a:p>
          <a:p>
            <a:pPr lvl="1"/>
            <a:r>
              <a:rPr lang="hu-HU" dirty="0"/>
              <a:t> Pl.: én, ha lehet, mindig kimegyek a saját kocsimmal a helyszínre, mert szeretem, ha minden kellék nálam van, ami szükséges lehet menet közbeni termésbecsléshez, dokumentációhoz, érdekes szituációk rögzítéséhez (GPS készülék, fényképezőgép, tartalék mérőszalag, szemnedvesség mérő, mintazacskó, stb.)</a:t>
            </a:r>
          </a:p>
        </p:txBody>
      </p:sp>
    </p:spTree>
    <p:extLst>
      <p:ext uri="{BB962C8B-B14F-4D97-AF65-F5344CB8AC3E}">
        <p14:creationId xmlns:p14="http://schemas.microsoft.com/office/powerpoint/2010/main" val="9926599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Befejezés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Ellenőrzési naplók kitöltése – területmérés, terménymérés, szemnedvesség</a:t>
            </a:r>
          </a:p>
          <a:p>
            <a:r>
              <a:rPr lang="hu-HU" dirty="0"/>
              <a:t>Betakarítási jegyzőkönyv elkészítése</a:t>
            </a:r>
          </a:p>
          <a:p>
            <a:r>
              <a:rPr lang="hu-HU" dirty="0"/>
              <a:t>Adategyeztetés a versenyzővel</a:t>
            </a:r>
          </a:p>
          <a:p>
            <a:r>
              <a:rPr lang="hu-HU" dirty="0"/>
              <a:t>Tájékoztatás az (előzetes) eredményről</a:t>
            </a:r>
          </a:p>
          <a:p>
            <a:r>
              <a:rPr lang="hu-HU" b="1" u="sng" dirty="0"/>
              <a:t>Dokumentumok aláíratása</a:t>
            </a:r>
          </a:p>
          <a:p>
            <a:r>
              <a:rPr lang="hu-HU" dirty="0"/>
              <a:t>Gratuláció az eredményhez</a:t>
            </a:r>
          </a:p>
          <a:p>
            <a:r>
              <a:rPr lang="hu-HU" dirty="0"/>
              <a:t>Az együttműködés megköszönése</a:t>
            </a:r>
          </a:p>
          <a:p>
            <a:r>
              <a:rPr lang="hu-HU" dirty="0"/>
              <a:t>Elköszönés </a:t>
            </a:r>
          </a:p>
        </p:txBody>
      </p:sp>
    </p:spTree>
    <p:extLst>
      <p:ext uri="{BB962C8B-B14F-4D97-AF65-F5344CB8AC3E}">
        <p14:creationId xmlns:p14="http://schemas.microsoft.com/office/powerpoint/2010/main" val="41371433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Megjegyzések: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7871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Mit tesz a Klub a Termésversenyért?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Gondozza a Szabályzatot</a:t>
            </a:r>
          </a:p>
          <a:p>
            <a:r>
              <a:rPr lang="hu-HU" dirty="0"/>
              <a:t>Megteremti a gazdasági és adminisztratív feltételeket</a:t>
            </a:r>
          </a:p>
          <a:p>
            <a:r>
              <a:rPr lang="hu-HU" dirty="0"/>
              <a:t>Szervezi a folyamatokat </a:t>
            </a:r>
          </a:p>
          <a:p>
            <a:r>
              <a:rPr lang="hu-HU" dirty="0"/>
              <a:t>Kapcsolattartás (versenyzők, szponzorok, támogatók, ellenőrök tanácsadók, stb.)</a:t>
            </a:r>
          </a:p>
          <a:p>
            <a:r>
              <a:rPr lang="hu-HU" dirty="0"/>
              <a:t>Hírverés</a:t>
            </a:r>
          </a:p>
          <a:p>
            <a:r>
              <a:rPr lang="hu-HU" dirty="0"/>
              <a:t>Kiadványokat, értékelőket készít és eljuttatja az érdekeltekhez</a:t>
            </a:r>
          </a:p>
        </p:txBody>
      </p:sp>
    </p:spTree>
    <p:extLst>
      <p:ext uri="{BB962C8B-B14F-4D97-AF65-F5344CB8AC3E}">
        <p14:creationId xmlns:p14="http://schemas.microsoft.com/office/powerpoint/2010/main" val="2233647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Milyen rendszerben folyik a Kukorica termésverseny?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Kárpát-medencei verseny (Magyarország + 7 ország)</a:t>
            </a:r>
          </a:p>
          <a:p>
            <a:r>
              <a:rPr lang="hu-HU" dirty="0"/>
              <a:t>Országos versenyek (Minden országnak lehetősége van saját versenyt szervezi, s azok az ellenőrzött versenyterületek, amelyek megfelelnek a Kárpát-medencei verseny előírásainak, jelenthetők be a Kárpát-medencei versenybe)</a:t>
            </a:r>
          </a:p>
          <a:p>
            <a:pPr lvl="1"/>
            <a:r>
              <a:rPr lang="hu-HU" dirty="0"/>
              <a:t>Regionális versenyek (országon belüli területegységek)</a:t>
            </a:r>
          </a:p>
          <a:p>
            <a:pPr lvl="1"/>
            <a:r>
              <a:rPr lang="hu-HU" dirty="0"/>
              <a:t>Kategóriák (öntözött/nem öntözött)</a:t>
            </a:r>
          </a:p>
          <a:p>
            <a:pPr lvl="1"/>
            <a:r>
              <a:rPr lang="hu-HU" dirty="0"/>
              <a:t>Alkategóriák (szántott/nem szántott)</a:t>
            </a:r>
          </a:p>
          <a:p>
            <a:pPr lvl="1"/>
            <a:r>
              <a:rPr lang="hu-HU" dirty="0"/>
              <a:t>Alacsony toxinszint</a:t>
            </a:r>
          </a:p>
        </p:txBody>
      </p:sp>
    </p:spTree>
    <p:extLst>
      <p:ext uri="{BB962C8B-B14F-4D97-AF65-F5344CB8AC3E}">
        <p14:creationId xmlns:p14="http://schemas.microsoft.com/office/powerpoint/2010/main" val="1330377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Melyek a részvétel alapkövetelményei?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Terület:</a:t>
            </a:r>
          </a:p>
          <a:p>
            <a:pPr lvl="1"/>
            <a:r>
              <a:rPr lang="hu-HU" dirty="0"/>
              <a:t>Legalább 5 hektár (50000 m</a:t>
            </a:r>
            <a:r>
              <a:rPr lang="hu-HU" baseline="30000" dirty="0"/>
              <a:t>2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Azonos (egy) hibriddel elvetett </a:t>
            </a:r>
          </a:p>
          <a:p>
            <a:pPr lvl="1"/>
            <a:r>
              <a:rPr lang="hu-HU" dirty="0"/>
              <a:t>Azonos agrotechnikával termesztett (nem lehet benne agrotechnikai vagy növényvédelmi kísérlet, de precíziós eljárások alkalmazhatók!)</a:t>
            </a:r>
          </a:p>
          <a:p>
            <a:pPr lvl="1"/>
            <a:r>
              <a:rPr lang="hu-HU" dirty="0"/>
              <a:t>Pontosan mérhető</a:t>
            </a:r>
          </a:p>
          <a:p>
            <a:pPr lvl="1"/>
            <a:r>
              <a:rPr lang="hu-HU" dirty="0"/>
              <a:t>Összefüggő </a:t>
            </a:r>
          </a:p>
          <a:p>
            <a:r>
              <a:rPr lang="hu-HU" dirty="0"/>
              <a:t>Versenyző:</a:t>
            </a:r>
          </a:p>
          <a:p>
            <a:pPr lvl="1"/>
            <a:r>
              <a:rPr lang="hu-HU" dirty="0"/>
              <a:t>Elektronikus kapcsolattartásra és kommunikációra képes</a:t>
            </a:r>
          </a:p>
          <a:p>
            <a:pPr lvl="1"/>
            <a:r>
              <a:rPr lang="hu-HU" dirty="0"/>
              <a:t>Döntési jog birtokosa</a:t>
            </a:r>
          </a:p>
          <a:p>
            <a:pPr lvl="1"/>
            <a:r>
              <a:rPr lang="hu-HU" dirty="0"/>
              <a:t>Képes megszervezni az ellenőrzött betakarítást</a:t>
            </a:r>
          </a:p>
        </p:txBody>
      </p:sp>
    </p:spTree>
    <p:extLst>
      <p:ext uri="{BB962C8B-B14F-4D97-AF65-F5344CB8AC3E}">
        <p14:creationId xmlns:p14="http://schemas.microsoft.com/office/powerpoint/2010/main" val="1313239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Mik a legfontosabb elvárások a </a:t>
            </a:r>
            <a:br>
              <a:rPr lang="hu-HU" dirty="0"/>
            </a:br>
            <a:r>
              <a:rPr lang="hu-HU" dirty="0"/>
              <a:t>versenyzővel szemben?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termesztési folyamattal kapcsolatos döntési jog a versenyterületen</a:t>
            </a:r>
          </a:p>
          <a:p>
            <a:r>
              <a:rPr lang="hu-HU" dirty="0"/>
              <a:t>Érvényes regisztráció</a:t>
            </a:r>
          </a:p>
          <a:p>
            <a:r>
              <a:rPr lang="hu-HU" dirty="0"/>
              <a:t>Hozzájárulás az ügy szempontjából lényeges személyes adatok nyilvánossághoz (név, lakhely, cég, végzettség, telefon, email-elérhetőség,)</a:t>
            </a:r>
          </a:p>
          <a:p>
            <a:r>
              <a:rPr lang="hu-HU" dirty="0"/>
              <a:t>Agrotechnikai adatok közlése</a:t>
            </a:r>
          </a:p>
          <a:p>
            <a:r>
              <a:rPr lang="hu-HU" dirty="0"/>
              <a:t>A versenyző feladatainak maradéktalan ellátása a betakarítási ellenőrzés során</a:t>
            </a:r>
          </a:p>
          <a:p>
            <a:r>
              <a:rPr lang="hu-HU" dirty="0"/>
              <a:t>Az ellenőrzési adatok beküldése a Versenybizottság részére</a:t>
            </a:r>
          </a:p>
        </p:txBody>
      </p:sp>
    </p:spTree>
    <p:extLst>
      <p:ext uri="{BB962C8B-B14F-4D97-AF65-F5344CB8AC3E}">
        <p14:creationId xmlns:p14="http://schemas.microsoft.com/office/powerpoint/2010/main" val="799564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Mik a versenyző lehetőségei?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Szponzori támogatás elfogadása</a:t>
            </a:r>
          </a:p>
          <a:p>
            <a:r>
              <a:rPr lang="hu-HU" dirty="0"/>
              <a:t>Tanácsadói közreműködés</a:t>
            </a:r>
          </a:p>
          <a:p>
            <a:r>
              <a:rPr lang="hu-HU" dirty="0"/>
              <a:t>Klubtagság (+1 év ingyenes)</a:t>
            </a:r>
          </a:p>
          <a:p>
            <a:r>
              <a:rPr lang="hu-HU" dirty="0"/>
              <a:t>Versenyzők Klubja programjaiban részvétel</a:t>
            </a:r>
          </a:p>
          <a:p>
            <a:r>
              <a:rPr lang="hu-HU" dirty="0"/>
              <a:t>Elismerések átvétele</a:t>
            </a:r>
          </a:p>
          <a:p>
            <a:r>
              <a:rPr lang="hu-HU" dirty="0"/>
              <a:t>Díjak átvétele</a:t>
            </a:r>
          </a:p>
          <a:p>
            <a:r>
              <a:rPr lang="hu-HU" dirty="0"/>
              <a:t>Különdíjak átvétele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2695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 lehet termésverseny ellenőr?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sz="3200" dirty="0"/>
              <a:t>Mezőgazdasági vagy más, műszaki felsőfokú végzettséggel rendelkezik</a:t>
            </a:r>
          </a:p>
          <a:p>
            <a:pPr lvl="1"/>
            <a:r>
              <a:rPr lang="hu-HU" sz="3200" dirty="0"/>
              <a:t>Ismeri a Versenyszabályzatot és ezt a Versenybizottság előtt bizonyította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67155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5433</TotalTime>
  <Words>2184</Words>
  <Application>Microsoft Office PowerPoint</Application>
  <PresentationFormat>Szélesvásznú</PresentationFormat>
  <Paragraphs>223</Paragraphs>
  <Slides>32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Office-téma</vt:lpstr>
      <vt:lpstr>Termésverseny ellenőrzés</vt:lpstr>
      <vt:lpstr>Mi a Kukorica Termésverseny?</vt:lpstr>
      <vt:lpstr>Mi a célja?</vt:lpstr>
      <vt:lpstr>Mit tesz a Klub a Termésversenyért?</vt:lpstr>
      <vt:lpstr>Milyen rendszerben folyik a Kukorica termésverseny?</vt:lpstr>
      <vt:lpstr>Melyek a részvétel alapkövetelményei?</vt:lpstr>
      <vt:lpstr>Mik a legfontosabb elvárások a  versenyzővel szemben?</vt:lpstr>
      <vt:lpstr>Mik a versenyző lehetőségei?</vt:lpstr>
      <vt:lpstr>Ki lehet termésverseny ellenőr?</vt:lpstr>
      <vt:lpstr>Ki nem lehet termésverseny ellenőr?</vt:lpstr>
      <vt:lpstr>Ki a főellenőr? </vt:lpstr>
      <vt:lpstr>Hogyan kapcsolódik be az ellenőr a folyamatba?</vt:lpstr>
      <vt:lpstr>A versenyellenőrtől elvárható alapismeretek (a felkészítés során nem feltétlenül tárgyalt, de a beszámoló alkalmával számon kérhető ismeretek)</vt:lpstr>
      <vt:lpstr>A versenyellenőrtől elvárható alapismeretek (a felkészítés során nem tárgyalt, de a beszámoló alkalmával számon kérhető ismeretek)</vt:lpstr>
      <vt:lpstr>Előkészületek az ellenőrzésre</vt:lpstr>
      <vt:lpstr>Mit tesz az ellenőr a versenyterületen? (1)</vt:lpstr>
      <vt:lpstr>Területmérés</vt:lpstr>
      <vt:lpstr>Az ellenőrzés technikai lebonyolítása (1)</vt:lpstr>
      <vt:lpstr>Mi az ellenőrzési folyamat lépéssorrendje</vt:lpstr>
      <vt:lpstr>Mikor állapít meg sikeres betakarítást az ellenőr?</vt:lpstr>
      <vt:lpstr>Mi a teendő sikertelen ellenőrzés esetén?</vt:lpstr>
      <vt:lpstr>Szabályos idomok</vt:lpstr>
      <vt:lpstr>Szabálytalan idomok</vt:lpstr>
      <vt:lpstr>Az ellenőrzés technikai lebonyolítása (2)</vt:lpstr>
      <vt:lpstr>Nehéz helyzetek</vt:lpstr>
      <vt:lpstr>Nehéz helyzetek megoldása</vt:lpstr>
      <vt:lpstr>Hol nem szabad hibázni?</vt:lpstr>
      <vt:lpstr>Konfliktushelyzetek</vt:lpstr>
      <vt:lpstr>Konfliktusmegoldás </vt:lpstr>
      <vt:lpstr>Konfliktusmegelőzés</vt:lpstr>
      <vt:lpstr>Befejezés </vt:lpstr>
      <vt:lpstr>Megjegyzések: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Termésverseny ellenőrzés</dc:title>
  <dc:creator>Szieberth Dénes</dc:creator>
  <cp:lastModifiedBy>Szieberth Dénes</cp:lastModifiedBy>
  <cp:revision>86</cp:revision>
  <dcterms:created xsi:type="dcterms:W3CDTF">2014-09-21T04:51:01Z</dcterms:created>
  <dcterms:modified xsi:type="dcterms:W3CDTF">2016-07-24T14:07:18Z</dcterms:modified>
</cp:coreProperties>
</file>