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63" r:id="rId3"/>
    <p:sldId id="264" r:id="rId4"/>
    <p:sldId id="290" r:id="rId5"/>
    <p:sldId id="291" r:id="rId6"/>
    <p:sldId id="277" r:id="rId7"/>
    <p:sldId id="278" r:id="rId8"/>
    <p:sldId id="281" r:id="rId9"/>
    <p:sldId id="279" r:id="rId10"/>
    <p:sldId id="282" r:id="rId11"/>
    <p:sldId id="286" r:id="rId12"/>
    <p:sldId id="287" r:id="rId13"/>
    <p:sldId id="285" r:id="rId14"/>
    <p:sldId id="288" r:id="rId15"/>
    <p:sldId id="284" r:id="rId16"/>
    <p:sldId id="289" r:id="rId17"/>
  </p:sldIdLst>
  <p:sldSz cx="9144000" cy="6858000" type="screen4x3"/>
  <p:notesSz cx="6858000" cy="9686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6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18D51-1AFB-4B16-BE82-683713B2BED8}" type="datetimeFigureOut">
              <a:rPr lang="hu-HU" smtClean="0"/>
              <a:t>2015. 08. 22.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200898"/>
            <a:ext cx="2971800" cy="4860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200898"/>
            <a:ext cx="2971800" cy="4860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848DE-38EF-483E-945F-C4342E97D0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22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72049-3024-4B76-8C76-6A5F41714A2A}" type="datetimeFigureOut">
              <a:rPr lang="hu-HU" smtClean="0"/>
              <a:t>2015. 08. 22.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1263"/>
            <a:ext cx="4356100" cy="3268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661833"/>
            <a:ext cx="5486400" cy="38142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200898"/>
            <a:ext cx="2971800" cy="4860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200898"/>
            <a:ext cx="2971800" cy="4860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F688D-C70B-40F9-B6EF-95FB9B885E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518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ábrából</a:t>
            </a:r>
            <a:r>
              <a:rPr lang="hu-HU" baseline="0" dirty="0" smtClean="0"/>
              <a:t> önmagából is kitűnik, hogy a termesztés nagyon összetett. Ha elgondoljuk, hogy táblaszinten sem tudjuk átfogni, sőt, nincs is adatunk rá akkor a táblán belüli egyes eltérő pontokat hogyan tudnánk biztonsággal kezelni.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F688D-C70B-40F9-B6EF-95FB9B885EA4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283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2BD2-2A16-4436-AAAD-11FC8C278D04}" type="datetimeFigureOut">
              <a:rPr lang="hu-HU" smtClean="0"/>
              <a:t>2015. 08. 22.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945-B4A1-49B0-B93D-E9F136AAF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884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2BD2-2A16-4436-AAAD-11FC8C278D04}" type="datetimeFigureOut">
              <a:rPr lang="hu-HU" smtClean="0"/>
              <a:t>2015. 08. 22.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945-B4A1-49B0-B93D-E9F136AAF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082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2BD2-2A16-4436-AAAD-11FC8C278D04}" type="datetimeFigureOut">
              <a:rPr lang="hu-HU" smtClean="0"/>
              <a:t>2015. 08. 22.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945-B4A1-49B0-B93D-E9F136AAF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108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2BD2-2A16-4436-AAAD-11FC8C278D04}" type="datetimeFigureOut">
              <a:rPr lang="hu-HU" smtClean="0"/>
              <a:t>2015. 08. 22.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945-B4A1-49B0-B93D-E9F136AAF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463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2BD2-2A16-4436-AAAD-11FC8C278D04}" type="datetimeFigureOut">
              <a:rPr lang="hu-HU" smtClean="0"/>
              <a:t>2015. 08. 22.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945-B4A1-49B0-B93D-E9F136AAF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6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2BD2-2A16-4436-AAAD-11FC8C278D04}" type="datetimeFigureOut">
              <a:rPr lang="hu-HU" smtClean="0"/>
              <a:t>2015. 08. 22.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945-B4A1-49B0-B93D-E9F136AAF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397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2BD2-2A16-4436-AAAD-11FC8C278D04}" type="datetimeFigureOut">
              <a:rPr lang="hu-HU" smtClean="0"/>
              <a:t>2015. 08. 22.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945-B4A1-49B0-B93D-E9F136AAF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247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2BD2-2A16-4436-AAAD-11FC8C278D04}" type="datetimeFigureOut">
              <a:rPr lang="hu-HU" smtClean="0"/>
              <a:t>2015. 08. 22.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945-B4A1-49B0-B93D-E9F136AAF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623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2BD2-2A16-4436-AAAD-11FC8C278D04}" type="datetimeFigureOut">
              <a:rPr lang="hu-HU" smtClean="0"/>
              <a:t>2015. 08. 22.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945-B4A1-49B0-B93D-E9F136AAF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56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2BD2-2A16-4436-AAAD-11FC8C278D04}" type="datetimeFigureOut">
              <a:rPr lang="hu-HU" smtClean="0"/>
              <a:t>2015. 08. 22.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945-B4A1-49B0-B93D-E9F136AAF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4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2BD2-2A16-4436-AAAD-11FC8C278D04}" type="datetimeFigureOut">
              <a:rPr lang="hu-HU" smtClean="0"/>
              <a:t>2015. 08. 22.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945-B4A1-49B0-B93D-E9F136AAF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365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92BD2-2A16-4436-AAAD-11FC8C278D04}" type="datetimeFigureOut">
              <a:rPr lang="hu-HU" smtClean="0"/>
              <a:t>2015. 08. 22.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D7945-B4A1-49B0-B93D-E9F136AAF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970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gyarkukoricaklub@me.com" TargetMode="External"/><Relationship Id="rId2" Type="http://schemas.openxmlformats.org/officeDocument/2006/relationships/hyperlink" Target="http://www.magyarkukoricaklub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gyarkukoricaklub.h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Képek\Képek\Szerver\Kukor\KUKSHOW\Bogd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115616" y="2130425"/>
            <a:ext cx="6912768" cy="1226567"/>
          </a:xfrm>
          <a:blipFill dpi="0" rotWithShape="1">
            <a:blip r:embed="rId3">
              <a:alphaModFix amt="35000"/>
            </a:blip>
            <a:srcRect/>
            <a:tile tx="0" ty="0" sx="100000" sy="100000" flip="none" algn="tl"/>
          </a:blipFill>
        </p:spPr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Smart Farming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2843808" y="3886200"/>
            <a:ext cx="4104456" cy="694928"/>
          </a:xfr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</a:rPr>
              <a:t>dr. Szieberth Dénes</a:t>
            </a:r>
            <a:endParaRPr lang="hu-HU" b="1" dirty="0">
              <a:solidFill>
                <a:schemeClr val="tx1"/>
              </a:solidFill>
            </a:endParaRPr>
          </a:p>
        </p:txBody>
      </p:sp>
      <p:pic>
        <p:nvPicPr>
          <p:cNvPr id="6" name="Kép 5" descr="mkk_logo_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539" y="3212976"/>
            <a:ext cx="2487930" cy="469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4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integrált termesztés kiemelt céljai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/>
              <a:t>Megfelelni a törvényi előírásoknak</a:t>
            </a:r>
          </a:p>
          <a:p>
            <a:r>
              <a:rPr lang="hu-HU" dirty="0" smtClean="0"/>
              <a:t>Megfelelni a társadalmi elvárásoknak</a:t>
            </a:r>
          </a:p>
          <a:p>
            <a:r>
              <a:rPr lang="hu-HU" dirty="0" smtClean="0"/>
              <a:t>Megfelelni a környezeti szempontoknak</a:t>
            </a:r>
          </a:p>
          <a:p>
            <a:r>
              <a:rPr lang="hu-HU" dirty="0" smtClean="0"/>
              <a:t>Megfelelni a természet- és tájvédelmi szempontoknak</a:t>
            </a:r>
          </a:p>
          <a:p>
            <a:r>
              <a:rPr lang="hu-HU" dirty="0"/>
              <a:t>Megfelelni az egészséges takarmány- és élelmiszer előállítással kapcsolatos </a:t>
            </a:r>
            <a:r>
              <a:rPr lang="hu-HU" dirty="0" smtClean="0"/>
              <a:t>előírásoknak</a:t>
            </a:r>
          </a:p>
          <a:p>
            <a:r>
              <a:rPr lang="hu-HU" dirty="0"/>
              <a:t>Kielégíteni a kukorica igényeit és megvédeni a </a:t>
            </a:r>
            <a:r>
              <a:rPr lang="hu-HU" dirty="0" smtClean="0"/>
              <a:t>kártevőktől, kórokozóktól</a:t>
            </a:r>
            <a:endParaRPr lang="hu-HU" dirty="0"/>
          </a:p>
          <a:p>
            <a:r>
              <a:rPr lang="hu-HU" dirty="0" err="1" smtClean="0"/>
              <a:t>llleszkedni</a:t>
            </a:r>
            <a:r>
              <a:rPr lang="hu-HU" dirty="0" smtClean="0"/>
              <a:t> a gazdaság szerkezetéhez és adottságaihoz</a:t>
            </a:r>
          </a:p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Profitot termelni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8285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Smart farmig és az integrált termesztés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Kis téregységekre vonatkozó nagyszámú, adatszerű információ gyűjtése</a:t>
            </a:r>
          </a:p>
          <a:p>
            <a:r>
              <a:rPr lang="hu-HU" dirty="0" smtClean="0"/>
              <a:t>Az adatok további feldolgozásra alkalmas tárolása</a:t>
            </a:r>
          </a:p>
          <a:p>
            <a:pPr lvl="1"/>
            <a:r>
              <a:rPr lang="hu-HU" dirty="0" smtClean="0"/>
              <a:t>Adatfeldolgozás és értékelés</a:t>
            </a:r>
          </a:p>
          <a:p>
            <a:pPr lvl="1"/>
            <a:r>
              <a:rPr lang="hu-HU" dirty="0" smtClean="0"/>
              <a:t>Új tudományos és tapasztalati eredmények érvényesítése az értékelésben</a:t>
            </a:r>
          </a:p>
          <a:p>
            <a:r>
              <a:rPr lang="hu-HU" dirty="0" smtClean="0"/>
              <a:t>Visszacsatolás a fejlesztési folyamatba</a:t>
            </a:r>
          </a:p>
          <a:p>
            <a:r>
              <a:rPr lang="hu-HU" dirty="0" smtClean="0"/>
              <a:t>Visszacsatolás az irányítási és vezérlési folyamatba</a:t>
            </a:r>
          </a:p>
          <a:p>
            <a:r>
              <a:rPr lang="hu-HU" dirty="0" smtClean="0"/>
              <a:t>Visszacsatolás a termelési folyamatba</a:t>
            </a:r>
            <a:endParaRPr lang="hu-HU" dirty="0"/>
          </a:p>
          <a:p>
            <a:pPr lvl="1"/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203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Smart farmig és az integrált termesztés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Gondolkodásmód+gondolkodás megváltozása</a:t>
            </a:r>
          </a:p>
          <a:p>
            <a:r>
              <a:rPr lang="hu-HU" dirty="0" smtClean="0"/>
              <a:t>A megismerés képességének megnövekedése</a:t>
            </a:r>
          </a:p>
          <a:p>
            <a:r>
              <a:rPr lang="hu-HU" dirty="0" smtClean="0"/>
              <a:t>A komplex ismeretkezelés automatizálása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433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Integrált termesztés</a:t>
            </a:r>
            <a:br>
              <a:rPr lang="hu-HU" dirty="0" smtClean="0"/>
            </a:br>
            <a:r>
              <a:rPr lang="hu-HU" dirty="0" smtClean="0"/>
              <a:t>Hagyományos/Smart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Hagyományos - személyközpont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Minden tudás egy agyban</a:t>
            </a:r>
          </a:p>
          <a:p>
            <a:r>
              <a:rPr lang="hu-HU" dirty="0" smtClean="0"/>
              <a:t>Utólagos tudásfrissítés</a:t>
            </a:r>
          </a:p>
          <a:p>
            <a:r>
              <a:rPr lang="hu-HU" dirty="0" smtClean="0"/>
              <a:t>Minden tapasztalat egy vagy néhány szemmel</a:t>
            </a:r>
          </a:p>
          <a:p>
            <a:r>
              <a:rPr lang="hu-HU" dirty="0" smtClean="0"/>
              <a:t>Lassú és esetleges visszacsatolás a folyamatba</a:t>
            </a:r>
          </a:p>
          <a:p>
            <a:r>
              <a:rPr lang="hu-HU" dirty="0" smtClean="0"/>
              <a:t>Minden döntés egy szemlélettel</a:t>
            </a:r>
          </a:p>
          <a:p>
            <a:r>
              <a:rPr lang="hu-HU" dirty="0" smtClean="0"/>
              <a:t>„A Jóisten tudja”</a:t>
            </a:r>
          </a:p>
          <a:p>
            <a:endParaRPr lang="hu-HU" dirty="0"/>
          </a:p>
          <a:p>
            <a:r>
              <a:rPr lang="hu-HU" dirty="0" smtClean="0"/>
              <a:t>Transzformátor az </a:t>
            </a:r>
            <a:br>
              <a:rPr lang="hu-HU" dirty="0" smtClean="0"/>
            </a:br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emberi agy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Smart Farming – </a:t>
            </a:r>
            <a:r>
              <a:rPr lang="hu-HU" smtClean="0"/>
              <a:t>közös központ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Minden tudás minden agyban</a:t>
            </a:r>
          </a:p>
          <a:p>
            <a:r>
              <a:rPr lang="hu-HU" dirty="0" smtClean="0"/>
              <a:t>Egyidejű tudásfrissítés</a:t>
            </a:r>
          </a:p>
          <a:p>
            <a:r>
              <a:rPr lang="hu-HU" dirty="0" smtClean="0"/>
              <a:t>Minden tapasztalat „ezer szemmel”</a:t>
            </a:r>
          </a:p>
          <a:p>
            <a:r>
              <a:rPr lang="hu-HU" dirty="0" smtClean="0"/>
              <a:t>Azonnali visszacsatolás a folyamatba</a:t>
            </a:r>
          </a:p>
          <a:p>
            <a:r>
              <a:rPr lang="hu-HU" dirty="0" smtClean="0"/>
              <a:t>Minden döntés kollektív, adatalapú</a:t>
            </a:r>
          </a:p>
          <a:p>
            <a:r>
              <a:rPr lang="hu-HU" dirty="0" smtClean="0"/>
              <a:t>„A FELHŐ tudja”</a:t>
            </a:r>
          </a:p>
          <a:p>
            <a:endParaRPr lang="hu-HU" dirty="0"/>
          </a:p>
          <a:p>
            <a:r>
              <a:rPr lang="hu-HU" dirty="0" smtClean="0"/>
              <a:t>Transzformátor az </a:t>
            </a:r>
            <a:br>
              <a:rPr lang="hu-HU" dirty="0" smtClean="0"/>
            </a:br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emberiség integrált agya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70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kukorica termését befolyásoló tényezők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9668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22478"/>
            <a:ext cx="1894536" cy="1631286"/>
          </a:xfrm>
          <a:prstGeom prst="rect">
            <a:avLst/>
          </a:prstGeom>
        </p:spPr>
      </p:pic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395246" y="518610"/>
            <a:ext cx="8497761" cy="6132294"/>
            <a:chOff x="2143" y="1356"/>
            <a:chExt cx="7389" cy="4388"/>
          </a:xfrm>
        </p:grpSpPr>
        <p:sp>
          <p:nvSpPr>
            <p:cNvPr id="3" name="AutoShape 3"/>
            <p:cNvSpPr>
              <a:spLocks noChangeAspect="1" noChangeArrowheads="1"/>
            </p:cNvSpPr>
            <p:nvPr/>
          </p:nvSpPr>
          <p:spPr bwMode="auto">
            <a:xfrm>
              <a:off x="2262" y="1424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Oval 4" descr="Papírzsák"/>
            <p:cNvSpPr>
              <a:spLocks noChangeArrowheads="1"/>
            </p:cNvSpPr>
            <p:nvPr/>
          </p:nvSpPr>
          <p:spPr bwMode="auto">
            <a:xfrm>
              <a:off x="2143" y="1356"/>
              <a:ext cx="7389" cy="4388"/>
            </a:xfrm>
            <a:prstGeom prst="ellipse">
              <a:avLst/>
            </a:prstGeom>
            <a:blipFill dpi="0" rotWithShape="1">
              <a:blip r:embed="rId4">
                <a:alphaModFix amt="39000"/>
              </a:blip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4902" y="3348"/>
              <a:ext cx="2112" cy="432"/>
            </a:xfrm>
            <a:prstGeom prst="rect">
              <a:avLst/>
            </a:prstGeom>
            <a:blipFill dpi="0" rotWithShape="1">
              <a:blip r:embed="rId5">
                <a:alphaModFix amt="44000"/>
              </a:blip>
              <a:srcRect/>
              <a:stretch>
                <a:fillRect/>
              </a:stretch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3200" b="1" dirty="0"/>
                <a:t>Hibrid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7206" y="3296"/>
              <a:ext cx="1248" cy="288"/>
            </a:xfrm>
            <a:prstGeom prst="rect">
              <a:avLst/>
            </a:prstGeom>
            <a:solidFill>
              <a:srgbClr val="CCCC00">
                <a:alpha val="61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600" b="1" dirty="0">
                  <a:solidFill>
                    <a:srgbClr val="660066"/>
                  </a:solidFill>
                </a:rPr>
                <a:t>Gyomosság</a:t>
              </a:r>
              <a:r>
                <a:rPr lang="hu-HU" sz="1400" b="1" dirty="0">
                  <a:solidFill>
                    <a:srgbClr val="660066"/>
                  </a:solidFill>
                </a:rPr>
                <a:t> 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5238" y="4927"/>
              <a:ext cx="1344" cy="315"/>
            </a:xfrm>
            <a:prstGeom prst="rect">
              <a:avLst/>
            </a:prstGeom>
            <a:solidFill>
              <a:srgbClr val="FF9900">
                <a:alpha val="55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>
                  <a:solidFill>
                    <a:schemeClr val="bg1"/>
                  </a:solidFill>
                </a:rPr>
                <a:t>Elővetemény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051" y="4299"/>
              <a:ext cx="1728" cy="432"/>
            </a:xfrm>
            <a:prstGeom prst="rect">
              <a:avLst/>
            </a:prstGeom>
            <a:solidFill>
              <a:srgbClr val="CCFF99">
                <a:alpha val="56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 smtClean="0">
                  <a:solidFill>
                    <a:srgbClr val="660066"/>
                  </a:solidFill>
                </a:rPr>
                <a:t>Talajlakó rovar </a:t>
              </a:r>
              <a:r>
                <a:rPr lang="hu-HU" sz="1400" b="1" dirty="0">
                  <a:solidFill>
                    <a:srgbClr val="660066"/>
                  </a:solidFill>
                </a:rPr>
                <a:t>kártevők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7014" y="4297"/>
              <a:ext cx="1728" cy="432"/>
            </a:xfrm>
            <a:prstGeom prst="rect">
              <a:avLst/>
            </a:prstGeom>
            <a:solidFill>
              <a:srgbClr val="CCFF99">
                <a:alpha val="56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>
                  <a:solidFill>
                    <a:srgbClr val="660066"/>
                  </a:solidFill>
                </a:rPr>
                <a:t>Talajlakó gombák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309" y="2907"/>
              <a:ext cx="2400" cy="288"/>
            </a:xfrm>
            <a:prstGeom prst="rect">
              <a:avLst/>
            </a:prstGeom>
            <a:solidFill>
              <a:srgbClr val="CCFF99">
                <a:alpha val="56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>
                  <a:solidFill>
                    <a:srgbClr val="660066"/>
                  </a:solidFill>
                </a:rPr>
                <a:t>Levegőből támadó rovarok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010" y="2935"/>
              <a:ext cx="2400" cy="288"/>
            </a:xfrm>
            <a:prstGeom prst="rect">
              <a:avLst/>
            </a:prstGeom>
            <a:solidFill>
              <a:srgbClr val="CCFF99">
                <a:alpha val="58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>
                  <a:solidFill>
                    <a:srgbClr val="660066"/>
                  </a:solidFill>
                </a:rPr>
                <a:t>Levegőből támadó gombák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2895" y="3246"/>
              <a:ext cx="1728" cy="432"/>
            </a:xfrm>
            <a:prstGeom prst="rect">
              <a:avLst/>
            </a:prstGeom>
            <a:solidFill>
              <a:srgbClr val="CCCC00">
                <a:alpha val="62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600" b="1" dirty="0"/>
                <a:t>Herbicid-használat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7350" y="3728"/>
              <a:ext cx="1728" cy="432"/>
            </a:xfrm>
            <a:prstGeom prst="rect">
              <a:avLst/>
            </a:prstGeom>
            <a:solidFill>
              <a:srgbClr val="CCCC00">
                <a:alpha val="56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 smtClean="0">
                  <a:solidFill>
                    <a:schemeClr val="bg1"/>
                  </a:solidFill>
                </a:rPr>
                <a:t>Tőszám és Tőelosztás</a:t>
              </a:r>
              <a:endParaRPr lang="hu-H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5142" y="4465"/>
              <a:ext cx="1632" cy="288"/>
            </a:xfrm>
            <a:prstGeom prst="rect">
              <a:avLst/>
            </a:prstGeom>
            <a:blipFill dpi="0" rotWithShape="1">
              <a:blip r:embed="rId6">
                <a:alphaModFix amt="47000"/>
              </a:blip>
              <a:srcRect/>
              <a:stretch>
                <a:fillRect/>
              </a:stretch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>
                  <a:solidFill>
                    <a:schemeClr val="bg1"/>
                  </a:solidFill>
                </a:rPr>
                <a:t>Talaj-előkészítés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051" y="3820"/>
              <a:ext cx="1152" cy="288"/>
            </a:xfrm>
            <a:prstGeom prst="rect">
              <a:avLst/>
            </a:prstGeom>
            <a:solidFill>
              <a:srgbClr val="CCCC00">
                <a:alpha val="60001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600" b="1" dirty="0">
                  <a:solidFill>
                    <a:schemeClr val="bg1"/>
                  </a:solidFill>
                </a:rPr>
                <a:t>Vetésidő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3915" y="2481"/>
              <a:ext cx="3631" cy="358"/>
            </a:xfrm>
            <a:prstGeom prst="rect">
              <a:avLst/>
            </a:prstGeom>
            <a:solidFill>
              <a:srgbClr val="FF9900">
                <a:alpha val="59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600" b="1" dirty="0" smtClean="0">
                  <a:solidFill>
                    <a:schemeClr val="bg1"/>
                  </a:solidFill>
                </a:rPr>
                <a:t>Trágyázás, növénytáplálás, talaj- és </a:t>
              </a:r>
              <a:r>
                <a:rPr lang="hu-HU" sz="1600" b="1" dirty="0" err="1" smtClean="0">
                  <a:solidFill>
                    <a:schemeClr val="bg1"/>
                  </a:solidFill>
                </a:rPr>
                <a:t>növénykondícionálás</a:t>
              </a:r>
              <a:r>
                <a:rPr lang="hu-HU" sz="1600" b="1" dirty="0" smtClean="0">
                  <a:solidFill>
                    <a:schemeClr val="bg1"/>
                  </a:solidFill>
                </a:rPr>
                <a:t> </a:t>
              </a:r>
              <a:endParaRPr lang="hu-H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4710" y="1977"/>
              <a:ext cx="2304" cy="432"/>
            </a:xfrm>
            <a:prstGeom prst="rect">
              <a:avLst/>
            </a:prstGeom>
            <a:blipFill dpi="0" rotWithShape="1">
              <a:blip r:embed="rId7">
                <a:alphaModFix amt="45000"/>
              </a:blip>
              <a:srcRect/>
              <a:stretch>
                <a:fillRect/>
              </a:stretch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3200" b="1" dirty="0"/>
                <a:t>Időjárás</a:t>
              </a:r>
            </a:p>
          </p:txBody>
        </p:sp>
      </p:grpSp>
      <p:sp>
        <p:nvSpPr>
          <p:cNvPr id="21" name="Téglalap 20"/>
          <p:cNvSpPr/>
          <p:nvPr/>
        </p:nvSpPr>
        <p:spPr>
          <a:xfrm>
            <a:off x="3749316" y="4005064"/>
            <a:ext cx="2046819" cy="771842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A vetőmag és a vetés minősége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 rot="19301844">
            <a:off x="606379" y="1417247"/>
            <a:ext cx="275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Napfény</a:t>
            </a:r>
            <a:r>
              <a:rPr lang="hu-H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hu-H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3107689" y="518966"/>
            <a:ext cx="2933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Csapadék</a:t>
            </a:r>
            <a:endParaRPr lang="hu-H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Téglalap 23"/>
          <p:cNvSpPr/>
          <p:nvPr/>
        </p:nvSpPr>
        <p:spPr>
          <a:xfrm rot="2478575">
            <a:off x="5942742" y="1712397"/>
            <a:ext cx="2851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Hőösszeg</a:t>
            </a:r>
            <a:endParaRPr lang="hu-H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3525864" y="5729243"/>
            <a:ext cx="2206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Stressz</a:t>
            </a:r>
            <a:endParaRPr lang="hu-H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02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tehát a Smart Farming lényege?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Smart Farming arra törekszik, hogy a termőtáblát kezelhető méretű mozaikokra bontsa, ezekről a mozaikokról minél több adatot gyűjtsön, az adatokat elérhető módon tárolja, a lehető legszakszerűbben feldolgozza, a feldolgozás alapján mozaikokra bontott döntést hozzon a következő műveletről, a műveletet irányítsa, mindezt a profit optimalizálás követelményeinek megfelelően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552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endParaRPr lang="hu-HU" dirty="0"/>
          </a:p>
          <a:p>
            <a:pPr marL="0" indent="0" algn="ctr">
              <a:buNone/>
            </a:pPr>
            <a:endParaRPr lang="hu-HU" b="1" dirty="0" smtClean="0">
              <a:hlinkClick r:id="rId2"/>
            </a:endParaRPr>
          </a:p>
          <a:p>
            <a:pPr marL="0" indent="0" algn="ctr">
              <a:buNone/>
            </a:pPr>
            <a:r>
              <a:rPr lang="hu-HU" b="1" dirty="0" err="1" smtClean="0">
                <a:hlinkClick r:id="rId2"/>
              </a:rPr>
              <a:t>www.magyarkukoricaklub.hu</a:t>
            </a:r>
            <a:r>
              <a:rPr lang="hu-HU" b="1" dirty="0" smtClean="0"/>
              <a:t> </a:t>
            </a:r>
            <a:endParaRPr lang="hu-HU" dirty="0"/>
          </a:p>
          <a:p>
            <a:pPr marL="0" indent="0" algn="ctr">
              <a:buNone/>
            </a:pPr>
            <a:r>
              <a:rPr lang="hu-HU" b="1" u="sng" dirty="0"/>
              <a:t>8152 Kőszárhegy</a:t>
            </a:r>
            <a:endParaRPr lang="hu-HU" dirty="0"/>
          </a:p>
          <a:p>
            <a:pPr marL="0" indent="0" algn="ctr">
              <a:buNone/>
            </a:pPr>
            <a:r>
              <a:rPr lang="hu-HU" b="1" dirty="0"/>
              <a:t>Kazinczy Ferenc utca 12.</a:t>
            </a:r>
            <a:endParaRPr lang="hu-HU" dirty="0"/>
          </a:p>
          <a:p>
            <a:pPr marL="0" indent="0" algn="ctr">
              <a:buNone/>
            </a:pPr>
            <a:r>
              <a:rPr lang="hu-HU" b="1" dirty="0" err="1">
                <a:hlinkClick r:id="rId3"/>
              </a:rPr>
              <a:t>magyarkukoricaklub</a:t>
            </a:r>
            <a:r>
              <a:rPr lang="hu-HU" b="1" dirty="0">
                <a:hlinkClick r:id="rId3"/>
              </a:rPr>
              <a:t>@</a:t>
            </a:r>
            <a:r>
              <a:rPr lang="hu-HU" b="1" dirty="0" err="1">
                <a:hlinkClick r:id="rId3"/>
              </a:rPr>
              <a:t>me.com</a:t>
            </a:r>
            <a:endParaRPr lang="hu-HU" dirty="0"/>
          </a:p>
          <a:p>
            <a:pPr marL="0" indent="0" algn="ctr">
              <a:buNone/>
            </a:pPr>
            <a:r>
              <a:rPr lang="hu-HU" b="1" dirty="0"/>
              <a:t>mobil telefon: 36 (06) 20 9 442 361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 descr="mkk_logo_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7575"/>
            <a:ext cx="4608512" cy="935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kell tudni a Klubról?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hlinkClick r:id="rId2"/>
              </a:rPr>
              <a:t>www.magyarkukoricaklub.hu</a:t>
            </a:r>
            <a:r>
              <a:rPr lang="hu-HU" dirty="0" smtClean="0"/>
              <a:t>  </a:t>
            </a:r>
          </a:p>
          <a:p>
            <a:r>
              <a:rPr lang="hu-HU" b="1" dirty="0" smtClean="0"/>
              <a:t>Top20 fajtakísérletek </a:t>
            </a:r>
            <a:r>
              <a:rPr lang="hu-HU" dirty="0" smtClean="0"/>
              <a:t>(18-20 kísérlet évente, 35-50 hibriddel)</a:t>
            </a:r>
          </a:p>
          <a:p>
            <a:r>
              <a:rPr lang="hu-HU" b="1" dirty="0" smtClean="0"/>
              <a:t>Kukorica Termésverseny </a:t>
            </a:r>
            <a:r>
              <a:rPr lang="hu-HU" dirty="0" smtClean="0"/>
              <a:t>(60-80 résztvevő évente, </a:t>
            </a:r>
            <a:r>
              <a:rPr lang="hu-HU" b="1" dirty="0" smtClean="0"/>
              <a:t>16-18 tonna/hektár </a:t>
            </a:r>
            <a:r>
              <a:rPr lang="hu-HU" dirty="0" smtClean="0"/>
              <a:t>csúcs eredményekkel)</a:t>
            </a:r>
          </a:p>
          <a:p>
            <a:r>
              <a:rPr lang="hu-HU" b="1" dirty="0" smtClean="0"/>
              <a:t>Kukorica Barométer </a:t>
            </a:r>
            <a:r>
              <a:rPr lang="hu-HU" dirty="0" smtClean="0"/>
              <a:t>(3-4- kiadvány évente, gyakorlatias ismeretekkel)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03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48464" cy="661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0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8"/>
            <a:ext cx="10076546" cy="659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integrált termesztés?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Az integrált termesztés olyan szemléletet valósít meg a termesztés során, amely egyszerre felel meg a </a:t>
            </a:r>
            <a:r>
              <a:rPr lang="hu-HU" dirty="0" smtClean="0">
                <a:solidFill>
                  <a:srgbClr val="00B050"/>
                </a:solidFill>
              </a:rPr>
              <a:t>termesztett növény</a:t>
            </a:r>
            <a:r>
              <a:rPr lang="hu-HU" dirty="0" smtClean="0"/>
              <a:t>, a </a:t>
            </a:r>
            <a:r>
              <a:rPr lang="hu-HU" dirty="0" smtClean="0">
                <a:solidFill>
                  <a:srgbClr val="92D050"/>
                </a:solidFill>
              </a:rPr>
              <a:t>környezet</a:t>
            </a:r>
            <a:r>
              <a:rPr lang="hu-HU" dirty="0" smtClean="0"/>
              <a:t>, a </a:t>
            </a:r>
            <a:r>
              <a:rPr lang="hu-HU" dirty="0" smtClean="0">
                <a:solidFill>
                  <a:srgbClr val="FFC000"/>
                </a:solidFill>
              </a:rPr>
              <a:t>társadalom</a:t>
            </a:r>
            <a:r>
              <a:rPr lang="hu-HU" dirty="0" smtClean="0"/>
              <a:t> és a </a:t>
            </a:r>
            <a:r>
              <a:rPr lang="hu-HU" dirty="0" smtClean="0">
                <a:solidFill>
                  <a:srgbClr val="C00000"/>
                </a:solidFill>
              </a:rPr>
              <a:t>versenyképesség </a:t>
            </a:r>
            <a:r>
              <a:rPr lang="hu-HU" dirty="0" smtClean="0"/>
              <a:t>követelményeinek.</a:t>
            </a:r>
          </a:p>
          <a:p>
            <a:pPr marL="0" indent="0" algn="ctr">
              <a:buNone/>
            </a:pPr>
            <a:r>
              <a:rPr lang="hu-HU" dirty="0"/>
              <a:t>A</a:t>
            </a:r>
            <a:r>
              <a:rPr lang="hu-HU" dirty="0" smtClean="0"/>
              <a:t>z integrált termesztés eredménye a fenntarthatóság.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68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integrált termesztés általános környezete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Jogi környezet</a:t>
            </a:r>
          </a:p>
          <a:p>
            <a:r>
              <a:rPr lang="hu-HU" dirty="0" smtClean="0"/>
              <a:t>Az állami irányítási környezet</a:t>
            </a:r>
          </a:p>
          <a:p>
            <a:r>
              <a:rPr lang="hu-HU" dirty="0" smtClean="0"/>
              <a:t>Társadalmi környezet</a:t>
            </a:r>
          </a:p>
          <a:p>
            <a:pPr lvl="1"/>
            <a:r>
              <a:rPr lang="hu-HU" dirty="0" smtClean="0"/>
              <a:t>Társadalmi szemlélet, gondolkodás, irányítottság</a:t>
            </a:r>
          </a:p>
          <a:p>
            <a:pPr lvl="1"/>
            <a:r>
              <a:rPr lang="hu-HU" dirty="0" smtClean="0"/>
              <a:t>Munkaerő piac, munkaerő képzés</a:t>
            </a:r>
          </a:p>
          <a:p>
            <a:r>
              <a:rPr lang="hu-HU" dirty="0" smtClean="0"/>
              <a:t>Szervezeti környezet</a:t>
            </a:r>
          </a:p>
          <a:p>
            <a:r>
              <a:rPr lang="hu-HU" dirty="0" smtClean="0"/>
              <a:t>Gazdasági környezet (ipar, ellátás és piac)</a:t>
            </a:r>
          </a:p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Kutatás, fejlesztés, oktatás és tanácsadás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96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integrált termesztés természeti-környezeti feltételei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Földrajzi elhelyezkedés</a:t>
            </a:r>
          </a:p>
          <a:p>
            <a:r>
              <a:rPr lang="hu-HU" dirty="0" smtClean="0"/>
              <a:t>Geológiai és hidrológiai viszonyok</a:t>
            </a:r>
          </a:p>
          <a:p>
            <a:r>
              <a:rPr lang="hu-HU" dirty="0" smtClean="0"/>
              <a:t>Klimatikus adottságok (makro- és </a:t>
            </a:r>
            <a:r>
              <a:rPr lang="hu-HU" dirty="0" err="1" smtClean="0"/>
              <a:t>mezoklíma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Edafikus</a:t>
            </a:r>
            <a:r>
              <a:rPr lang="hu-HU" dirty="0" smtClean="0"/>
              <a:t> tényezők</a:t>
            </a:r>
          </a:p>
          <a:p>
            <a:r>
              <a:rPr lang="hu-HU" dirty="0" smtClean="0"/>
              <a:t>Élő környezet</a:t>
            </a:r>
          </a:p>
          <a:p>
            <a:r>
              <a:rPr lang="hu-HU" dirty="0" smtClean="0"/>
              <a:t>Táj-komplex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15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integrált termesztés belső feltételei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Az irányító </a:t>
            </a:r>
            <a:r>
              <a:rPr lang="hu-HU" dirty="0" smtClean="0"/>
              <a:t>személyisége </a:t>
            </a:r>
            <a:endParaRPr lang="hu-HU" dirty="0"/>
          </a:p>
          <a:p>
            <a:r>
              <a:rPr lang="hu-HU" dirty="0"/>
              <a:t>Az irányító szemlélete</a:t>
            </a:r>
          </a:p>
          <a:p>
            <a:r>
              <a:rPr lang="hu-HU" dirty="0" smtClean="0"/>
              <a:t>Az irányító tudása és felkészültsége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u-HU" b="1" dirty="0">
                <a:solidFill>
                  <a:schemeClr val="tx2">
                    <a:lumMod val="75000"/>
                  </a:schemeClr>
                </a:solidFill>
              </a:rPr>
              <a:t>A gazdasági egység integráltsága és nyitottsága</a:t>
            </a:r>
          </a:p>
          <a:p>
            <a:pPr lvl="1"/>
            <a:r>
              <a:rPr lang="hu-HU" dirty="0" smtClean="0"/>
              <a:t>termelési szerkezete</a:t>
            </a:r>
          </a:p>
          <a:p>
            <a:pPr lvl="1"/>
            <a:r>
              <a:rPr lang="hu-HU" dirty="0" smtClean="0"/>
              <a:t>felszereltsége</a:t>
            </a:r>
            <a:endParaRPr lang="hu-HU" dirty="0"/>
          </a:p>
          <a:p>
            <a:pPr lvl="1"/>
            <a:r>
              <a:rPr lang="hu-HU" dirty="0" smtClean="0"/>
              <a:t>profitabilitása</a:t>
            </a:r>
          </a:p>
          <a:p>
            <a:pPr lvl="1"/>
            <a:r>
              <a:rPr lang="hu-HU" dirty="0" smtClean="0"/>
              <a:t>flexibilitása és stabilitása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3014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520</Words>
  <Application>Microsoft Office PowerPoint</Application>
  <PresentationFormat>Diavetítés a képernyőre (4:3 oldalarány)</PresentationFormat>
  <Paragraphs>107</Paragraphs>
  <Slides>16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Office-téma</vt:lpstr>
      <vt:lpstr>Smart Farming</vt:lpstr>
      <vt:lpstr>PowerPoint bemutató</vt:lpstr>
      <vt:lpstr>Mit kell tudni a Klubról?</vt:lpstr>
      <vt:lpstr>PowerPoint bemutató</vt:lpstr>
      <vt:lpstr>PowerPoint bemutató</vt:lpstr>
      <vt:lpstr>Mi az integrált termesztés?</vt:lpstr>
      <vt:lpstr>Az integrált termesztés általános környezete</vt:lpstr>
      <vt:lpstr>Az integrált termesztés természeti-környezeti feltételei</vt:lpstr>
      <vt:lpstr>Az integrált termesztés belső feltételei</vt:lpstr>
      <vt:lpstr>Az integrált termesztés kiemelt céljai</vt:lpstr>
      <vt:lpstr>Smart farmig és az integrált termesztés</vt:lpstr>
      <vt:lpstr>Smart farmig és az integrált termesztés</vt:lpstr>
      <vt:lpstr>Integrált termesztés Hagyományos/Smart</vt:lpstr>
      <vt:lpstr>A kukorica termését befolyásoló tényezők</vt:lpstr>
      <vt:lpstr>PowerPoint bemutató</vt:lpstr>
      <vt:lpstr>Mi tehát a Smart Farming lényege?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dr. Szieberth Dénes</dc:creator>
  <cp:lastModifiedBy>Szieberth Dénes</cp:lastModifiedBy>
  <cp:revision>85</cp:revision>
  <cp:lastPrinted>2015-08-22T11:39:35Z</cp:lastPrinted>
  <dcterms:created xsi:type="dcterms:W3CDTF">2013-01-26T04:11:26Z</dcterms:created>
  <dcterms:modified xsi:type="dcterms:W3CDTF">2015-08-22T17:45:46Z</dcterms:modified>
</cp:coreProperties>
</file>