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0"/>
  </p:notesMasterIdLst>
  <p:sldIdLst>
    <p:sldId id="256" r:id="rId2"/>
    <p:sldId id="368" r:id="rId3"/>
    <p:sldId id="350" r:id="rId4"/>
    <p:sldId id="339" r:id="rId5"/>
    <p:sldId id="366" r:id="rId6"/>
    <p:sldId id="356" r:id="rId7"/>
    <p:sldId id="367" r:id="rId8"/>
    <p:sldId id="263" r:id="rId9"/>
  </p:sldIdLst>
  <p:sldSz cx="12192000" cy="6858000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énes Szieberth" initials="DS" lastIdx="1" clrIdx="0">
    <p:extLst>
      <p:ext uri="{19B8F6BF-5375-455C-9EA6-DF929625EA0E}">
        <p15:presenceInfo xmlns:p15="http://schemas.microsoft.com/office/powerpoint/2012/main" userId="2bed2132da9f1d2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7FDB41-127E-4FD3-A397-9022789EF1FB}" v="1" dt="2022-01-17T18:48:27.4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86410"/>
  </p:normalViewPr>
  <p:slideViewPr>
    <p:cSldViewPr snapToGrid="0" showGuides="1">
      <p:cViewPr varScale="1">
        <p:scale>
          <a:sx n="53" d="100"/>
          <a:sy n="53" d="100"/>
        </p:scale>
        <p:origin x="1781" y="3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19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5" d="100"/>
          <a:sy n="55" d="100"/>
        </p:scale>
        <p:origin x="2880" y="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350C77-EE2D-43A1-9ED6-73E8EE59C8D3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80E80D6A-BB18-49B5-99D2-03AFCAA90F93}">
      <dgm:prSet phldrT="[Szöveg]" custT="1"/>
      <dgm:spPr>
        <a:solidFill>
          <a:srgbClr val="92D050"/>
        </a:solidFill>
      </dgm:spPr>
      <dgm:t>
        <a:bodyPr/>
        <a:lstStyle/>
        <a:p>
          <a:r>
            <a:rPr lang="hu-HU" sz="2800" b="1" dirty="0"/>
            <a:t>Hibrid </a:t>
          </a:r>
        </a:p>
      </dgm:t>
    </dgm:pt>
    <dgm:pt modelId="{3CD47015-DAAB-47D9-BBE4-1D29F67EA1B3}" type="parTrans" cxnId="{82B90B10-839C-42A9-8A4B-071C0D52C723}">
      <dgm:prSet/>
      <dgm:spPr/>
      <dgm:t>
        <a:bodyPr/>
        <a:lstStyle/>
        <a:p>
          <a:endParaRPr lang="hu-HU"/>
        </a:p>
      </dgm:t>
    </dgm:pt>
    <dgm:pt modelId="{8ED43A1B-78A5-4CBB-B181-C6947B2B523C}" type="sibTrans" cxnId="{82B90B10-839C-42A9-8A4B-071C0D52C723}">
      <dgm:prSet/>
      <dgm:spPr/>
      <dgm:t>
        <a:bodyPr/>
        <a:lstStyle/>
        <a:p>
          <a:endParaRPr lang="hu-HU"/>
        </a:p>
      </dgm:t>
    </dgm:pt>
    <dgm:pt modelId="{F7F54D77-27F3-4E3E-9C22-A921E7C790BD}">
      <dgm:prSet phldrT="[Szöveg]"/>
      <dgm:spPr>
        <a:solidFill>
          <a:srgbClr val="FFC000"/>
        </a:solidFill>
      </dgm:spPr>
      <dgm:t>
        <a:bodyPr/>
        <a:lstStyle/>
        <a:p>
          <a:r>
            <a:rPr lang="hu-HU" dirty="0"/>
            <a:t>Vetőmag</a:t>
          </a:r>
          <a:br>
            <a:rPr lang="hu-HU" dirty="0"/>
          </a:br>
          <a:br>
            <a:rPr lang="hu-HU" dirty="0"/>
          </a:br>
          <a:endParaRPr lang="hu-HU" dirty="0"/>
        </a:p>
      </dgm:t>
    </dgm:pt>
    <dgm:pt modelId="{6F023E77-7460-4CC6-80AC-0D883FE4BEFF}" type="sibTrans" cxnId="{737C83DC-89A8-451D-B281-A0C9B0300AFB}">
      <dgm:prSet/>
      <dgm:spPr/>
      <dgm:t>
        <a:bodyPr/>
        <a:lstStyle/>
        <a:p>
          <a:endParaRPr lang="hu-HU"/>
        </a:p>
      </dgm:t>
    </dgm:pt>
    <dgm:pt modelId="{F7F199D2-0D56-4F1C-8228-4F870F525849}" type="parTrans" cxnId="{737C83DC-89A8-451D-B281-A0C9B0300AFB}">
      <dgm:prSet/>
      <dgm:spPr/>
      <dgm:t>
        <a:bodyPr/>
        <a:lstStyle/>
        <a:p>
          <a:endParaRPr lang="hu-HU"/>
        </a:p>
      </dgm:t>
    </dgm:pt>
    <dgm:pt modelId="{421210B1-4058-4F8F-B83C-AECC8D3951B2}" type="pres">
      <dgm:prSet presAssocID="{23350C77-EE2D-43A1-9ED6-73E8EE59C8D3}" presName="Name0" presStyleCnt="0">
        <dgm:presLayoutVars>
          <dgm:dir/>
          <dgm:animLvl val="lvl"/>
          <dgm:resizeHandles val="exact"/>
        </dgm:presLayoutVars>
      </dgm:prSet>
      <dgm:spPr/>
    </dgm:pt>
    <dgm:pt modelId="{FA944771-EF00-4D20-BD6B-E16D8EE902F5}" type="pres">
      <dgm:prSet presAssocID="{80E80D6A-BB18-49B5-99D2-03AFCAA90F93}" presName="Name8" presStyleCnt="0"/>
      <dgm:spPr/>
    </dgm:pt>
    <dgm:pt modelId="{E936185F-C8B8-41F0-910E-851A9F7EEBA4}" type="pres">
      <dgm:prSet presAssocID="{80E80D6A-BB18-49B5-99D2-03AFCAA90F93}" presName="level" presStyleLbl="node1" presStyleIdx="0" presStyleCnt="2" custLinFactNeighborX="-897" custLinFactNeighborY="-2429">
        <dgm:presLayoutVars>
          <dgm:chMax val="1"/>
          <dgm:bulletEnabled val="1"/>
        </dgm:presLayoutVars>
      </dgm:prSet>
      <dgm:spPr/>
    </dgm:pt>
    <dgm:pt modelId="{15C30E64-E5DF-4BAA-A004-3B77DE9FC2A7}" type="pres">
      <dgm:prSet presAssocID="{80E80D6A-BB18-49B5-99D2-03AFCAA90F9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4933934-C132-4E8F-BF96-E12188AFB221}" type="pres">
      <dgm:prSet presAssocID="{F7F54D77-27F3-4E3E-9C22-A921E7C790BD}" presName="Name8" presStyleCnt="0"/>
      <dgm:spPr/>
    </dgm:pt>
    <dgm:pt modelId="{D80F1142-2268-4349-8EAB-68731DAAF865}" type="pres">
      <dgm:prSet presAssocID="{F7F54D77-27F3-4E3E-9C22-A921E7C790BD}" presName="level" presStyleLbl="node1" presStyleIdx="1" presStyleCnt="2" custScaleY="277713">
        <dgm:presLayoutVars>
          <dgm:chMax val="1"/>
          <dgm:bulletEnabled val="1"/>
        </dgm:presLayoutVars>
      </dgm:prSet>
      <dgm:spPr/>
    </dgm:pt>
    <dgm:pt modelId="{81C6856A-7039-421D-B8B4-907C20A29543}" type="pres">
      <dgm:prSet presAssocID="{F7F54D77-27F3-4E3E-9C22-A921E7C790B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82B90B10-839C-42A9-8A4B-071C0D52C723}" srcId="{23350C77-EE2D-43A1-9ED6-73E8EE59C8D3}" destId="{80E80D6A-BB18-49B5-99D2-03AFCAA90F93}" srcOrd="0" destOrd="0" parTransId="{3CD47015-DAAB-47D9-BBE4-1D29F67EA1B3}" sibTransId="{8ED43A1B-78A5-4CBB-B181-C6947B2B523C}"/>
    <dgm:cxn modelId="{A64DC536-6342-4677-B67C-8D0BBF21DAC7}" type="presOf" srcId="{80E80D6A-BB18-49B5-99D2-03AFCAA90F93}" destId="{E936185F-C8B8-41F0-910E-851A9F7EEBA4}" srcOrd="0" destOrd="0" presId="urn:microsoft.com/office/officeart/2005/8/layout/pyramid3"/>
    <dgm:cxn modelId="{BE170A5E-AA96-4372-8740-71FEBFF72A7A}" type="presOf" srcId="{F7F54D77-27F3-4E3E-9C22-A921E7C790BD}" destId="{81C6856A-7039-421D-B8B4-907C20A29543}" srcOrd="1" destOrd="0" presId="urn:microsoft.com/office/officeart/2005/8/layout/pyramid3"/>
    <dgm:cxn modelId="{DE51C643-DAA1-40BC-B005-792680C37947}" type="presOf" srcId="{23350C77-EE2D-43A1-9ED6-73E8EE59C8D3}" destId="{421210B1-4058-4F8F-B83C-AECC8D3951B2}" srcOrd="0" destOrd="0" presId="urn:microsoft.com/office/officeart/2005/8/layout/pyramid3"/>
    <dgm:cxn modelId="{737C83DC-89A8-451D-B281-A0C9B0300AFB}" srcId="{23350C77-EE2D-43A1-9ED6-73E8EE59C8D3}" destId="{F7F54D77-27F3-4E3E-9C22-A921E7C790BD}" srcOrd="1" destOrd="0" parTransId="{F7F199D2-0D56-4F1C-8228-4F870F525849}" sibTransId="{6F023E77-7460-4CC6-80AC-0D883FE4BEFF}"/>
    <dgm:cxn modelId="{E13621E0-ADFA-426C-BA8B-A0F1AA47E9DE}" type="presOf" srcId="{80E80D6A-BB18-49B5-99D2-03AFCAA90F93}" destId="{15C30E64-E5DF-4BAA-A004-3B77DE9FC2A7}" srcOrd="1" destOrd="0" presId="urn:microsoft.com/office/officeart/2005/8/layout/pyramid3"/>
    <dgm:cxn modelId="{728F7FFB-93AD-44D4-B2E1-687FA4C5A3B6}" type="presOf" srcId="{F7F54D77-27F3-4E3E-9C22-A921E7C790BD}" destId="{D80F1142-2268-4349-8EAB-68731DAAF865}" srcOrd="0" destOrd="0" presId="urn:microsoft.com/office/officeart/2005/8/layout/pyramid3"/>
    <dgm:cxn modelId="{D4EE915F-A29E-4F8E-93E1-7421081A18FD}" type="presParOf" srcId="{421210B1-4058-4F8F-B83C-AECC8D3951B2}" destId="{FA944771-EF00-4D20-BD6B-E16D8EE902F5}" srcOrd="0" destOrd="0" presId="urn:microsoft.com/office/officeart/2005/8/layout/pyramid3"/>
    <dgm:cxn modelId="{2BB54AF7-70F8-4562-9318-65D30456CD5B}" type="presParOf" srcId="{FA944771-EF00-4D20-BD6B-E16D8EE902F5}" destId="{E936185F-C8B8-41F0-910E-851A9F7EEBA4}" srcOrd="0" destOrd="0" presId="urn:microsoft.com/office/officeart/2005/8/layout/pyramid3"/>
    <dgm:cxn modelId="{6849685B-48D2-463E-BD58-40BB28FB8D2B}" type="presParOf" srcId="{FA944771-EF00-4D20-BD6B-E16D8EE902F5}" destId="{15C30E64-E5DF-4BAA-A004-3B77DE9FC2A7}" srcOrd="1" destOrd="0" presId="urn:microsoft.com/office/officeart/2005/8/layout/pyramid3"/>
    <dgm:cxn modelId="{52D9B8DB-0B6B-4718-8BD5-B0AF431FFEC7}" type="presParOf" srcId="{421210B1-4058-4F8F-B83C-AECC8D3951B2}" destId="{B4933934-C132-4E8F-BF96-E12188AFB221}" srcOrd="1" destOrd="0" presId="urn:microsoft.com/office/officeart/2005/8/layout/pyramid3"/>
    <dgm:cxn modelId="{241AF04A-CB6E-44A8-9519-A76C5FE20076}" type="presParOf" srcId="{B4933934-C132-4E8F-BF96-E12188AFB221}" destId="{D80F1142-2268-4349-8EAB-68731DAAF865}" srcOrd="0" destOrd="0" presId="urn:microsoft.com/office/officeart/2005/8/layout/pyramid3"/>
    <dgm:cxn modelId="{A5566FD1-02A7-4C75-883F-E88EE3FB4CFA}" type="presParOf" srcId="{B4933934-C132-4E8F-BF96-E12188AFB221}" destId="{81C6856A-7039-421D-B8B4-907C20A29543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6185F-C8B8-41F0-910E-851A9F7EEBA4}">
      <dsp:nvSpPr>
        <dsp:cNvPr id="0" name=""/>
        <dsp:cNvSpPr/>
      </dsp:nvSpPr>
      <dsp:spPr>
        <a:xfrm rot="10800000">
          <a:off x="0" y="0"/>
          <a:ext cx="2439997" cy="405945"/>
        </a:xfrm>
        <a:prstGeom prst="trapezoid">
          <a:avLst>
            <a:gd name="adj" fmla="val 79566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1" kern="1200" dirty="0"/>
            <a:t>Hibrid </a:t>
          </a:r>
        </a:p>
      </dsp:txBody>
      <dsp:txXfrm rot="-10800000">
        <a:off x="426999" y="0"/>
        <a:ext cx="1585998" cy="405945"/>
      </dsp:txXfrm>
    </dsp:sp>
    <dsp:sp modelId="{D80F1142-2268-4349-8EAB-68731DAAF865}">
      <dsp:nvSpPr>
        <dsp:cNvPr id="0" name=""/>
        <dsp:cNvSpPr/>
      </dsp:nvSpPr>
      <dsp:spPr>
        <a:xfrm rot="10800000">
          <a:off x="322996" y="405945"/>
          <a:ext cx="1794004" cy="1127362"/>
        </a:xfrm>
        <a:prstGeom prst="trapezoid">
          <a:avLst>
            <a:gd name="adj" fmla="val 79566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kern="1200" dirty="0"/>
            <a:t>Vetőmag</a:t>
          </a:r>
          <a:br>
            <a:rPr lang="hu-HU" sz="2500" kern="1200" dirty="0"/>
          </a:br>
          <a:br>
            <a:rPr lang="hu-HU" sz="2500" kern="1200" dirty="0"/>
          </a:br>
          <a:endParaRPr lang="hu-HU" sz="2500" kern="1200" dirty="0"/>
        </a:p>
      </dsp:txBody>
      <dsp:txXfrm rot="-10800000">
        <a:off x="322996" y="405945"/>
        <a:ext cx="1794004" cy="1127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C8C77-4400-452F-BDF5-A3556765D4E9}" type="datetimeFigureOut">
              <a:rPr lang="hu-HU" smtClean="0"/>
              <a:t>2026. 03. 19.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A8A43-B95A-4740-89B9-3ADC677320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9150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  <a:p>
            <a:r>
              <a:rPr lang="hu-HU" dirty="0"/>
              <a:t>Ha megfordítjuk az eddigi megközelítést, amely szerint a termés-befolyásoló elemek sokaságából szerettük volna kiválasztani, s meghatározni az egyes elemek hatását, a kukoricát kell megkérdezni:</a:t>
            </a:r>
            <a:r>
              <a:rPr lang="hu-HU" baseline="0" dirty="0"/>
              <a:t> </a:t>
            </a:r>
            <a:r>
              <a:rPr lang="hu-HU" dirty="0"/>
              <a:t>miként reagált a környezeti hatáskomplexre a többihez képest?</a:t>
            </a:r>
            <a:r>
              <a:rPr lang="hu-HU" baseline="0" dirty="0"/>
              <a:t> </a:t>
            </a:r>
            <a:r>
              <a:rPr lang="hu-HU" dirty="0"/>
              <a:t>A fajtaválasztást, a vetés- és technológiatervezési folyamatot ezzel jelentősen megkönnyítjük. Az </a:t>
            </a:r>
            <a:r>
              <a:rPr lang="hu-HU" dirty="0" err="1"/>
              <a:t>előrelépéshez</a:t>
            </a:r>
            <a:r>
              <a:rPr lang="hu-HU" dirty="0"/>
              <a:t> persze továbbra sem nélkülözhető a részletes elemzés. Az itt javasolt módszer a gyakorlatot célozza.</a:t>
            </a:r>
          </a:p>
          <a:p>
            <a:r>
              <a:rPr lang="hu-HU" dirty="0"/>
              <a:t>„</a:t>
            </a:r>
            <a:r>
              <a:rPr lang="hu-HU" dirty="0" err="1"/>
              <a:t>Precision</a:t>
            </a:r>
            <a:r>
              <a:rPr lang="hu-HU" dirty="0"/>
              <a:t>” </a:t>
            </a:r>
            <a:r>
              <a:rPr lang="hu-HU" dirty="0" err="1"/>
              <a:t>evaluation</a:t>
            </a:r>
            <a:r>
              <a:rPr lang="hu-HU" dirty="0"/>
              <a:t> of </a:t>
            </a:r>
            <a:r>
              <a:rPr lang="hu-HU" dirty="0" err="1"/>
              <a:t>corn</a:t>
            </a:r>
            <a:r>
              <a:rPr lang="hu-HU" dirty="0"/>
              <a:t> </a:t>
            </a:r>
            <a:r>
              <a:rPr lang="hu-HU" dirty="0" err="1"/>
              <a:t>hybrids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small</a:t>
            </a:r>
            <a:r>
              <a:rPr lang="hu-HU" dirty="0"/>
              <a:t> </a:t>
            </a:r>
            <a:r>
              <a:rPr lang="hu-HU" dirty="0" err="1"/>
              <a:t>plot</a:t>
            </a:r>
            <a:r>
              <a:rPr lang="hu-HU" dirty="0"/>
              <a:t> </a:t>
            </a:r>
            <a:r>
              <a:rPr lang="hu-HU" dirty="0" err="1"/>
              <a:t>trals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simpliest</a:t>
            </a:r>
            <a:r>
              <a:rPr lang="hu-HU" dirty="0"/>
              <a:t> </a:t>
            </a:r>
            <a:r>
              <a:rPr lang="hu-HU" dirty="0" err="1"/>
              <a:t>way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practical</a:t>
            </a:r>
            <a:r>
              <a:rPr lang="hu-HU" dirty="0"/>
              <a:t> </a:t>
            </a:r>
            <a:r>
              <a:rPr lang="hu-HU" dirty="0" err="1"/>
              <a:t>corn</a:t>
            </a:r>
            <a:r>
              <a:rPr lang="hu-HU" dirty="0"/>
              <a:t> </a:t>
            </a:r>
            <a:r>
              <a:rPr lang="hu-HU" dirty="0" err="1"/>
              <a:t>growers</a:t>
            </a:r>
            <a:r>
              <a:rPr lang="hu-HU" dirty="0"/>
              <a:t>. Of </a:t>
            </a:r>
            <a:r>
              <a:rPr lang="hu-HU" dirty="0" err="1"/>
              <a:t>course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a </a:t>
            </a:r>
            <a:r>
              <a:rPr lang="hu-HU" dirty="0" err="1"/>
              <a:t>yield</a:t>
            </a:r>
            <a:r>
              <a:rPr lang="hu-HU" dirty="0"/>
              <a:t> </a:t>
            </a:r>
            <a:r>
              <a:rPr lang="hu-HU" dirty="0" err="1"/>
              <a:t>development</a:t>
            </a:r>
            <a:r>
              <a:rPr lang="hu-HU" dirty="0"/>
              <a:t> </a:t>
            </a:r>
            <a:r>
              <a:rPr lang="hu-HU" dirty="0" err="1"/>
              <a:t>detailed</a:t>
            </a:r>
            <a:r>
              <a:rPr lang="hu-HU" dirty="0"/>
              <a:t> </a:t>
            </a:r>
            <a:r>
              <a:rPr lang="hu-HU" dirty="0" err="1"/>
              <a:t>analysis</a:t>
            </a:r>
            <a:r>
              <a:rPr lang="hu-HU" dirty="0"/>
              <a:t> </a:t>
            </a:r>
            <a:r>
              <a:rPr lang="hu-HU" dirty="0" err="1"/>
              <a:t>required</a:t>
            </a:r>
            <a:r>
              <a:rPr lang="hu-HU" dirty="0"/>
              <a:t>!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A8A43-B95A-4740-89B9-3ADC67732087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1452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DCD5A7-3C28-47C9-BB1C-2365EFAE367C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9663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A8A43-B95A-4740-89B9-3ADC67732087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6314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08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4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4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3/19/2026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1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18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30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3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11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12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58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73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82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5" r:id="rId4"/>
    <p:sldLayoutId id="2147483676" r:id="rId5"/>
    <p:sldLayoutId id="2147483681" r:id="rId6"/>
    <p:sldLayoutId id="2147483677" r:id="rId7"/>
    <p:sldLayoutId id="2147483678" r:id="rId8"/>
    <p:sldLayoutId id="2147483679" r:id="rId9"/>
    <p:sldLayoutId id="2147483680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7.jpeg"/><Relationship Id="rId10" Type="http://schemas.microsoft.com/office/2007/relationships/diagramDrawing" Target="../diagrams/drawing1.xml"/><Relationship Id="rId4" Type="http://schemas.openxmlformats.org/officeDocument/2006/relationships/image" Target="../media/image6.JP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agyarkukoricaklub@me.com" TargetMode="External"/><Relationship Id="rId2" Type="http://schemas.openxmlformats.org/officeDocument/2006/relationships/hyperlink" Target="http://www.magyarkukoricaklub.h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82950D9A-4705-4314-961A-4F88B2CE4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D8F813C-0792-4B81-8A55-5AD43EC70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899" y="2355112"/>
            <a:ext cx="6933112" cy="3237615"/>
          </a:xfrm>
        </p:spPr>
        <p:txBody>
          <a:bodyPr>
            <a:normAutofit/>
          </a:bodyPr>
          <a:lstStyle/>
          <a:p>
            <a:pPr algn="l"/>
            <a:r>
              <a:rPr lang="hu-HU" sz="5100" dirty="0"/>
              <a:t>A kukorica és a Liebig hordó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2A1AE67-10E6-4E7F-B85A-D9049E7F4B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4899" y="1265273"/>
            <a:ext cx="5916873" cy="1066522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r>
              <a:rPr lang="hu-HU" sz="1700" dirty="0"/>
              <a:t>gondolkodtató</a:t>
            </a:r>
          </a:p>
          <a:p>
            <a:pPr algn="l">
              <a:lnSpc>
                <a:spcPct val="110000"/>
              </a:lnSpc>
            </a:pPr>
            <a:r>
              <a:rPr lang="hu-HU" sz="1700" dirty="0"/>
              <a:t>Dr. szieberth dénes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12CADC29-E808-41F8-AFD9-BE0E2AB45E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78" r="39460" b="-1"/>
          <a:stretch/>
        </p:blipFill>
        <p:spPr>
          <a:xfrm>
            <a:off x="8658226" y="-4762"/>
            <a:ext cx="3541857" cy="6886079"/>
          </a:xfrm>
          <a:custGeom>
            <a:avLst/>
            <a:gdLst/>
            <a:ahLst/>
            <a:cxnLst/>
            <a:rect l="l" t="t" r="r" b="b"/>
            <a:pathLst>
              <a:path w="3541857" h="6886079">
                <a:moveTo>
                  <a:pt x="1248072" y="0"/>
                </a:moveTo>
                <a:lnTo>
                  <a:pt x="3541857" y="0"/>
                </a:lnTo>
                <a:lnTo>
                  <a:pt x="3541857" y="6886079"/>
                </a:lnTo>
                <a:lnTo>
                  <a:pt x="0" y="6864521"/>
                </a:lnTo>
                <a:close/>
              </a:path>
            </a:pathLst>
          </a:custGeom>
        </p:spPr>
      </p:pic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878186" y="1"/>
            <a:ext cx="345294" cy="688131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E10AC2-20ED-4628-9A8E-14F8437B5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794205" y="-4764"/>
            <a:ext cx="5397796" cy="104143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Kép 47" descr="mkk_logo_01">
            <a:extLst>
              <a:ext uri="{FF2B5EF4-FFF2-40B4-BE49-F238E27FC236}">
                <a16:creationId xmlns:a16="http://schemas.microsoft.com/office/drawing/2014/main" id="{E0ABADA5-37D7-499A-AD58-64241B1C58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90"/>
            <a:ext cx="2487930" cy="4692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B18C1F95-6B02-49D1-813D-C82B687DD6BE}"/>
              </a:ext>
            </a:extLst>
          </p:cNvPr>
          <p:cNvSpPr txBox="1"/>
          <p:nvPr/>
        </p:nvSpPr>
        <p:spPr>
          <a:xfrm>
            <a:off x="789040" y="1948769"/>
            <a:ext cx="796884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/>
              <a:t>Ebben a bemutatóban szeretném Veled megosztani gondolataimat a kukorica</a:t>
            </a:r>
            <a:br>
              <a:rPr lang="hu-HU" dirty="0"/>
            </a:br>
            <a:r>
              <a:rPr lang="hu-HU" dirty="0"/>
              <a:t>terméspotenciáljáról. Sokat beszélünk róla, de igazán sohasem fogalmazzuk meg,</a:t>
            </a:r>
            <a:br>
              <a:rPr lang="hu-HU" dirty="0"/>
            </a:br>
            <a:r>
              <a:rPr lang="hu-HU" dirty="0"/>
              <a:t>mire is gondolunk. Talán nincs is ilyen! Ha van, akkor az egy adott hibridre vonatkozhat csak! </a:t>
            </a:r>
            <a:br>
              <a:rPr lang="hu-HU" dirty="0"/>
            </a:br>
            <a:r>
              <a:rPr lang="hu-HU" dirty="0"/>
              <a:t>Ha meggondolod, minden hibrid mindenkor, amikor elvetik, terem – éppen </a:t>
            </a:r>
            <a:br>
              <a:rPr lang="hu-HU" dirty="0"/>
            </a:br>
            <a:r>
              <a:rPr lang="hu-HU" dirty="0"/>
              <a:t>akkorát, mint a lehetősége, amit biztosítottál számára!</a:t>
            </a:r>
            <a:br>
              <a:rPr lang="hu-HU" dirty="0"/>
            </a:br>
            <a:r>
              <a:rPr lang="hu-HU" dirty="0"/>
              <a:t>Mi következik ebből? Hát nem az a kérdés, hogy mi kell a kukoricának, hogy </a:t>
            </a:r>
          </a:p>
          <a:p>
            <a:pPr algn="ctr"/>
            <a:r>
              <a:rPr lang="hu-HU" dirty="0"/>
              <a:t>kifejthesse legnagyobb termőképességét?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C5E095F1-4549-4066-AD2C-7A9DC91DFCD1}"/>
              </a:ext>
            </a:extLst>
          </p:cNvPr>
          <p:cNvSpPr txBox="1"/>
          <p:nvPr/>
        </p:nvSpPr>
        <p:spPr>
          <a:xfrm>
            <a:off x="1196340" y="5579032"/>
            <a:ext cx="7186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/>
              <a:t>Meggyőződésem, nagyon kevés hibridet nemesítettek arra, hogy 40 tonnát lehessen</a:t>
            </a:r>
            <a:br>
              <a:rPr lang="hu-HU" b="1" dirty="0"/>
            </a:br>
            <a:r>
              <a:rPr lang="hu-HU" b="1" dirty="0"/>
              <a:t>belőle kihozni! És azon gondolkodtál-e már, hogy </a:t>
            </a:r>
            <a:r>
              <a:rPr lang="hu-HU" b="1"/>
              <a:t>mekkora termésnek </a:t>
            </a:r>
            <a:r>
              <a:rPr lang="hu-HU" b="1" dirty="0"/>
              <a:t>adtál esélyt?</a:t>
            </a:r>
          </a:p>
        </p:txBody>
      </p:sp>
    </p:spTree>
    <p:extLst>
      <p:ext uri="{BB962C8B-B14F-4D97-AF65-F5344CB8AC3E}">
        <p14:creationId xmlns:p14="http://schemas.microsoft.com/office/powerpoint/2010/main" val="342086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22C8DF-FD5A-48F9-919E-2B778F478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C53DB75-FE3E-47F1-818B-AFC933851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Ábra 1">
            <a:extLst>
              <a:ext uri="{FF2B5EF4-FFF2-40B4-BE49-F238E27FC236}">
                <a16:creationId xmlns:a16="http://schemas.microsoft.com/office/drawing/2014/main" id="{F48AF19C-FCF4-433A-BECA-02E8F71BDE4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91368" y="640191"/>
            <a:ext cx="10457632" cy="588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254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575EAB91-C5CF-47FB-8AA4-9AA902039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" y="0"/>
            <a:ext cx="12324522" cy="857888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1877101" y="379069"/>
            <a:ext cx="8497761" cy="6132295"/>
            <a:chOff x="2130" y="1318"/>
            <a:chExt cx="7389" cy="4388"/>
          </a:xfrm>
          <a:blipFill>
            <a:blip r:embed="rId3"/>
            <a:tile tx="0" ty="0" sx="100000" sy="100000" flip="none" algn="tl"/>
          </a:blipFill>
        </p:grpSpPr>
        <p:sp>
          <p:nvSpPr>
            <p:cNvPr id="3" name="AutoShape 3"/>
            <p:cNvSpPr>
              <a:spLocks noChangeAspect="1" noChangeArrowheads="1"/>
            </p:cNvSpPr>
            <p:nvPr/>
          </p:nvSpPr>
          <p:spPr bwMode="auto">
            <a:xfrm>
              <a:off x="2130" y="1352"/>
              <a:ext cx="7200" cy="4320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sz="2400" dirty="0">
                <a:solidFill>
                  <a:schemeClr val="bg1"/>
                </a:solidFill>
              </a:endParaRPr>
            </a:p>
          </p:txBody>
        </p:sp>
        <p:sp>
          <p:nvSpPr>
            <p:cNvPr id="4" name="Oval 4" descr="Papírzsák"/>
            <p:cNvSpPr>
              <a:spLocks noChangeArrowheads="1"/>
            </p:cNvSpPr>
            <p:nvPr/>
          </p:nvSpPr>
          <p:spPr bwMode="auto">
            <a:xfrm>
              <a:off x="2130" y="1318"/>
              <a:ext cx="7389" cy="4388"/>
            </a:xfrm>
            <a:prstGeom prst="ellipse">
              <a:avLst/>
            </a:prstGeom>
            <a:blipFill>
              <a:blip r:embed="rId5"/>
              <a:tile tx="0" ty="0" sx="100000" sy="100000" flip="none" algn="tl"/>
            </a:blipFill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7206" y="3296"/>
              <a:ext cx="1248" cy="288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hu-HU" sz="1600" b="1" dirty="0">
                  <a:solidFill>
                    <a:srgbClr val="660066"/>
                  </a:solidFill>
                </a:rPr>
                <a:t>Gyomosság</a:t>
              </a:r>
              <a:r>
                <a:rPr lang="hu-HU" sz="1400" b="1" dirty="0">
                  <a:solidFill>
                    <a:srgbClr val="660066"/>
                  </a:solidFill>
                </a:rPr>
                <a:t> 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5238" y="4927"/>
              <a:ext cx="1344" cy="31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hu-HU" b="1" dirty="0">
                  <a:solidFill>
                    <a:schemeClr val="bg1"/>
                  </a:solidFill>
                </a:rPr>
                <a:t>Elővetemény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3331" y="4728"/>
              <a:ext cx="1728" cy="382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hu-HU" sz="1400" b="1" dirty="0">
                  <a:solidFill>
                    <a:srgbClr val="660066"/>
                  </a:solidFill>
                </a:rPr>
                <a:t>Talajlakó rovar kártevők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6827" y="4749"/>
              <a:ext cx="1627" cy="335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hu-HU" sz="1400" b="1" dirty="0">
                  <a:solidFill>
                    <a:srgbClr val="660066"/>
                  </a:solidFill>
                </a:rPr>
                <a:t>Talajlakó gombák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3309" y="2907"/>
              <a:ext cx="2400" cy="288"/>
            </a:xfrm>
            <a:prstGeom prst="rect">
              <a:avLst/>
            </a:prstGeom>
            <a:gradFill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</a:gradFill>
            <a:ln w="9525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hu-HU" sz="1400" b="1" dirty="0">
                  <a:solidFill>
                    <a:srgbClr val="660066"/>
                  </a:solidFill>
                </a:rPr>
                <a:t>Levegőből támadó rovarok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6010" y="2935"/>
              <a:ext cx="2400" cy="288"/>
            </a:xfrm>
            <a:prstGeom prst="rect">
              <a:avLst/>
            </a:prstGeom>
            <a:gradFill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</a:gradFill>
            <a:ln w="9525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hu-HU" sz="1400" b="1" dirty="0">
                  <a:solidFill>
                    <a:srgbClr val="660066"/>
                  </a:solidFill>
                </a:rPr>
                <a:t>Levegőből támadó gombák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2895" y="3246"/>
              <a:ext cx="1728" cy="432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hu-HU" sz="1600" b="1" dirty="0"/>
                <a:t>Herbicid-használat</a:t>
              </a: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6362" y="4014"/>
              <a:ext cx="1728" cy="4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hu-HU" sz="2000" b="1" dirty="0">
                  <a:solidFill>
                    <a:schemeClr val="bg1"/>
                  </a:solidFill>
                </a:rPr>
                <a:t>Tőszám és elosztás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5143" y="4541"/>
              <a:ext cx="1632" cy="28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hu-HU" b="1" dirty="0">
                  <a:solidFill>
                    <a:schemeClr val="bg1"/>
                  </a:solidFill>
                </a:rPr>
                <a:t>Talaj-előkészítés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3884" y="4013"/>
              <a:ext cx="1550" cy="4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hu-HU" sz="2000" b="1" dirty="0">
                  <a:solidFill>
                    <a:schemeClr val="bg1"/>
                  </a:solidFill>
                </a:rPr>
                <a:t>Vetésidő és mélység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3915" y="2481"/>
              <a:ext cx="3631" cy="35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hu-HU" b="1" dirty="0">
                  <a:solidFill>
                    <a:schemeClr val="bg1"/>
                  </a:solidFill>
                </a:rPr>
                <a:t>Trágyázás, növénytáplálás, talaj- és </a:t>
              </a:r>
              <a:r>
                <a:rPr lang="hu-HU" b="1" dirty="0" err="1">
                  <a:solidFill>
                    <a:schemeClr val="bg1"/>
                  </a:solidFill>
                </a:rPr>
                <a:t>növénykondícionálás</a:t>
              </a:r>
              <a:r>
                <a:rPr lang="hu-HU" b="1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4710" y="1977"/>
              <a:ext cx="2304" cy="432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hu-HU" sz="3200" b="1" dirty="0"/>
                <a:t>Időjárás</a:t>
              </a:r>
            </a:p>
          </p:txBody>
        </p:sp>
      </p:grpSp>
      <p:sp>
        <p:nvSpPr>
          <p:cNvPr id="22" name="Téglalap 21"/>
          <p:cNvSpPr/>
          <p:nvPr/>
        </p:nvSpPr>
        <p:spPr>
          <a:xfrm>
            <a:off x="4932267" y="480575"/>
            <a:ext cx="275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Napfény</a:t>
            </a:r>
            <a:r>
              <a:rPr lang="hu-H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23" name="Téglalap 22"/>
          <p:cNvSpPr/>
          <p:nvPr/>
        </p:nvSpPr>
        <p:spPr>
          <a:xfrm rot="19342357">
            <a:off x="2012083" y="1487376"/>
            <a:ext cx="2933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Csapadék</a:t>
            </a:r>
          </a:p>
        </p:txBody>
      </p:sp>
      <p:sp>
        <p:nvSpPr>
          <p:cNvPr id="24" name="Téglalap 23"/>
          <p:cNvSpPr/>
          <p:nvPr/>
        </p:nvSpPr>
        <p:spPr>
          <a:xfrm rot="2478575">
            <a:off x="7029574" y="1822677"/>
            <a:ext cx="3779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u-HU" sz="5400" b="1" dirty="0">
                <a:ln w="11430"/>
                <a:solidFill>
                  <a:srgbClr val="FB927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Hőviszonyok</a:t>
            </a:r>
          </a:p>
        </p:txBody>
      </p:sp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id="{05025171-7B4A-4B46-83F9-7F2BB1D0C71F}"/>
              </a:ext>
            </a:extLst>
          </p:cNvPr>
          <p:cNvGraphicFramePr/>
          <p:nvPr/>
        </p:nvGraphicFramePr>
        <p:xfrm>
          <a:off x="5056857" y="3227465"/>
          <a:ext cx="2439997" cy="1533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5" name="Téglalap 24"/>
          <p:cNvSpPr/>
          <p:nvPr/>
        </p:nvSpPr>
        <p:spPr>
          <a:xfrm>
            <a:off x="5049865" y="5729243"/>
            <a:ext cx="2206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Stressz</a:t>
            </a:r>
          </a:p>
        </p:txBody>
      </p:sp>
      <p:sp>
        <p:nvSpPr>
          <p:cNvPr id="20" name="Ellipszis 19">
            <a:extLst>
              <a:ext uri="{FF2B5EF4-FFF2-40B4-BE49-F238E27FC236}">
                <a16:creationId xmlns:a16="http://schemas.microsoft.com/office/drawing/2014/main" id="{5185345C-786E-4E34-B897-9BAB3048A969}"/>
              </a:ext>
            </a:extLst>
          </p:cNvPr>
          <p:cNvSpPr/>
          <p:nvPr/>
        </p:nvSpPr>
        <p:spPr>
          <a:xfrm>
            <a:off x="1942509" y="3797190"/>
            <a:ext cx="2047606" cy="59471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Emlősök </a:t>
            </a:r>
          </a:p>
        </p:txBody>
      </p:sp>
      <p:sp>
        <p:nvSpPr>
          <p:cNvPr id="26" name="Ellipszis 25">
            <a:extLst>
              <a:ext uri="{FF2B5EF4-FFF2-40B4-BE49-F238E27FC236}">
                <a16:creationId xmlns:a16="http://schemas.microsoft.com/office/drawing/2014/main" id="{F0395F96-86A0-42CB-922E-B12FE0139BF4}"/>
              </a:ext>
            </a:extLst>
          </p:cNvPr>
          <p:cNvSpPr/>
          <p:nvPr/>
        </p:nvSpPr>
        <p:spPr>
          <a:xfrm>
            <a:off x="8148227" y="3647343"/>
            <a:ext cx="1943686" cy="59471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Madarak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A658FDDB-CA44-4B8D-8CE3-AE663AA79F67}"/>
              </a:ext>
            </a:extLst>
          </p:cNvPr>
          <p:cNvSpPr txBox="1"/>
          <p:nvPr/>
        </p:nvSpPr>
        <p:spPr>
          <a:xfrm>
            <a:off x="8214482" y="379062"/>
            <a:ext cx="3041667" cy="8309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r>
              <a:rPr lang="hu-HU" sz="2400" dirty="0"/>
              <a:t>Nemesítői információ</a:t>
            </a:r>
          </a:p>
          <a:p>
            <a:r>
              <a:rPr lang="hu-HU" sz="2400" dirty="0"/>
              <a:t>Fajtakísérletek – Top20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E0672FDA-2CF5-4D46-B210-6F2AFA9CDED9}"/>
              </a:ext>
            </a:extLst>
          </p:cNvPr>
          <p:cNvSpPr txBox="1"/>
          <p:nvPr/>
        </p:nvSpPr>
        <p:spPr>
          <a:xfrm>
            <a:off x="618092" y="5317073"/>
            <a:ext cx="2292359" cy="8309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r>
              <a:rPr lang="hu-HU" sz="2400" dirty="0"/>
              <a:t>Termelői próbák,</a:t>
            </a:r>
          </a:p>
          <a:p>
            <a:r>
              <a:rPr lang="hu-HU" sz="2400" dirty="0"/>
              <a:t> Termésverseny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D6AD6368-66C5-416D-917B-407EF4C5BA84}"/>
              </a:ext>
            </a:extLst>
          </p:cNvPr>
          <p:cNvSpPr txBox="1"/>
          <p:nvPr/>
        </p:nvSpPr>
        <p:spPr>
          <a:xfrm>
            <a:off x="9786837" y="5339001"/>
            <a:ext cx="1543692" cy="8309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r>
              <a:rPr lang="hu-HU" sz="2400" dirty="0"/>
              <a:t>Termelési </a:t>
            </a:r>
          </a:p>
          <a:p>
            <a:r>
              <a:rPr lang="hu-HU" sz="2400" dirty="0"/>
              <a:t>tapasztalat</a:t>
            </a:r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2E00B423-6496-42FE-87A4-6433E7DD781A}"/>
              </a:ext>
            </a:extLst>
          </p:cNvPr>
          <p:cNvSpPr txBox="1"/>
          <p:nvPr/>
        </p:nvSpPr>
        <p:spPr>
          <a:xfrm>
            <a:off x="4293856" y="147723"/>
            <a:ext cx="3718069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r>
              <a:rPr lang="hu-HU" sz="2400" dirty="0"/>
              <a:t>Oktatás, kutatás, tanácsadás</a:t>
            </a:r>
          </a:p>
        </p:txBody>
      </p: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A3575499-786C-4C5F-929A-83F3AA41EC71}"/>
              </a:ext>
            </a:extLst>
          </p:cNvPr>
          <p:cNvSpPr txBox="1"/>
          <p:nvPr/>
        </p:nvSpPr>
        <p:spPr>
          <a:xfrm>
            <a:off x="560518" y="360497"/>
            <a:ext cx="3146118" cy="8309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r>
              <a:rPr lang="hu-HU" sz="2400" dirty="0"/>
              <a:t>Növényvédelmi és</a:t>
            </a:r>
          </a:p>
          <a:p>
            <a:r>
              <a:rPr lang="hu-HU" sz="2400" dirty="0"/>
              <a:t>agrotechnikai kísérletek</a:t>
            </a:r>
          </a:p>
        </p:txBody>
      </p:sp>
      <p:sp>
        <p:nvSpPr>
          <p:cNvPr id="30" name="Szövegdoboz 29">
            <a:extLst>
              <a:ext uri="{FF2B5EF4-FFF2-40B4-BE49-F238E27FC236}">
                <a16:creationId xmlns:a16="http://schemas.microsoft.com/office/drawing/2014/main" id="{5488E6AA-8931-4998-A2C9-3DC78EED47D1}"/>
              </a:ext>
            </a:extLst>
          </p:cNvPr>
          <p:cNvSpPr txBox="1"/>
          <p:nvPr/>
        </p:nvSpPr>
        <p:spPr>
          <a:xfrm>
            <a:off x="3222069" y="6487116"/>
            <a:ext cx="5781839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r>
              <a:rPr lang="hu-HU" sz="2400" dirty="0"/>
              <a:t>Technika-technológia – precíziós gazdálkodás</a:t>
            </a:r>
          </a:p>
        </p:txBody>
      </p:sp>
      <p:sp>
        <p:nvSpPr>
          <p:cNvPr id="31" name="Ív 30">
            <a:extLst>
              <a:ext uri="{FF2B5EF4-FFF2-40B4-BE49-F238E27FC236}">
                <a16:creationId xmlns:a16="http://schemas.microsoft.com/office/drawing/2014/main" id="{3D771D2E-35DB-4B87-8FF4-A3532B1A81AC}"/>
              </a:ext>
            </a:extLst>
          </p:cNvPr>
          <p:cNvSpPr/>
          <p:nvPr/>
        </p:nvSpPr>
        <p:spPr>
          <a:xfrm>
            <a:off x="643944" y="2292439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Nyíl: szalag, jobbra mutató 32">
            <a:extLst>
              <a:ext uri="{FF2B5EF4-FFF2-40B4-BE49-F238E27FC236}">
                <a16:creationId xmlns:a16="http://schemas.microsoft.com/office/drawing/2014/main" id="{77DA1E42-7C4F-49B1-B4FD-87ED3203E37F}"/>
              </a:ext>
            </a:extLst>
          </p:cNvPr>
          <p:cNvSpPr/>
          <p:nvPr/>
        </p:nvSpPr>
        <p:spPr>
          <a:xfrm>
            <a:off x="547767" y="1528685"/>
            <a:ext cx="731520" cy="3757058"/>
          </a:xfrm>
          <a:prstGeom prst="curved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35" name="Nyíl: szalag, jobbra mutató 34">
            <a:extLst>
              <a:ext uri="{FF2B5EF4-FFF2-40B4-BE49-F238E27FC236}">
                <a16:creationId xmlns:a16="http://schemas.microsoft.com/office/drawing/2014/main" id="{7F96F28F-0FF4-4E19-B3B1-828A7F0C8F81}"/>
              </a:ext>
            </a:extLst>
          </p:cNvPr>
          <p:cNvSpPr/>
          <p:nvPr/>
        </p:nvSpPr>
        <p:spPr>
          <a:xfrm rot="10800000">
            <a:off x="10626391" y="1478146"/>
            <a:ext cx="731520" cy="3823062"/>
          </a:xfrm>
          <a:prstGeom prst="curved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2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098"/>
    </mc:Choice>
    <mc:Fallback xmlns="">
      <p:transition spd="slow" advTm="710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1C425F4D-1D16-47C0-9391-5EFA39FB5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461966" cy="6876842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91DC5F10-3FCE-4DF9-93F8-095F71D37934}"/>
              </a:ext>
            </a:extLst>
          </p:cNvPr>
          <p:cNvSpPr txBox="1"/>
          <p:nvPr/>
        </p:nvSpPr>
        <p:spPr>
          <a:xfrm>
            <a:off x="4973054" y="4058652"/>
            <a:ext cx="5929828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b="1" dirty="0"/>
              <a:t>A „Liebig hordó” klasszikus jelképe a  feltételrendszer hatásának. </a:t>
            </a:r>
            <a:br>
              <a:rPr lang="hu-HU" b="1" dirty="0"/>
            </a:br>
            <a:r>
              <a:rPr lang="hu-HU" b="1" dirty="0"/>
              <a:t>Jóllehet „minimum törvény”-</a:t>
            </a:r>
            <a:r>
              <a:rPr lang="hu-HU" b="1" dirty="0" err="1"/>
              <a:t>nek</a:t>
            </a:r>
            <a:r>
              <a:rPr lang="hu-HU" b="1" dirty="0"/>
              <a:t> nevezzük, a minimumban lévő</a:t>
            </a:r>
            <a:br>
              <a:rPr lang="hu-HU" b="1" dirty="0"/>
            </a:br>
            <a:r>
              <a:rPr lang="hu-HU" b="1" dirty="0"/>
              <a:t>mellett a tényezők  egymáshoz viszonyított arányának is szerepe van.</a:t>
            </a:r>
            <a:br>
              <a:rPr lang="hu-HU" b="1" dirty="0"/>
            </a:br>
            <a:r>
              <a:rPr lang="hu-HU" dirty="0"/>
              <a:t>(</a:t>
            </a:r>
            <a:r>
              <a:rPr lang="hu-HU" i="1" dirty="0"/>
              <a:t>A kép forrása: Google Képek)</a:t>
            </a:r>
          </a:p>
        </p:txBody>
      </p:sp>
    </p:spTree>
    <p:extLst>
      <p:ext uri="{BB962C8B-B14F-4D97-AF65-F5344CB8AC3E}">
        <p14:creationId xmlns:p14="http://schemas.microsoft.com/office/powerpoint/2010/main" val="147864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77"/>
    </mc:Choice>
    <mc:Fallback xmlns="">
      <p:transition spd="slow" advTm="1757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AB5F8F6-E96D-4DBF-A8C3-C6CFA721A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„terméspotenciál”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2D89EFE-5889-4A65-9D2A-2B5903AF0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A genetikai terméspotenciál a kukorica genomjában rejlő, elméletinek tekinthető termőképesség.  (Ezért a nemesítő felel addig a mértékig, amíg a nemesítés befolyással lehet rá.)</a:t>
            </a:r>
          </a:p>
          <a:p>
            <a:r>
              <a:rPr lang="hu-HU" dirty="0"/>
              <a:t>A „vetőmag (zsák-) potenciál” az az elméleti termőképesség, amely a feltételek folyamatos optimumon tartásával a megvásárolt vetőmaggal elérhető</a:t>
            </a:r>
          </a:p>
          <a:p>
            <a:r>
              <a:rPr lang="hu-HU" dirty="0"/>
              <a:t>„Agro-ökológiai potenciál” az adott termőhely (tábla, zóna) és a termőhely adottságait is figyelembe vevő legjobb alkalmazott termelési gyakorlat által elérhető termés (ha kísérlettel nem ellenőrzött, elméleti adatnak tekinthető)</a:t>
            </a:r>
          </a:p>
          <a:p>
            <a:r>
              <a:rPr lang="hu-HU" dirty="0"/>
              <a:t>„Üzemi potenciál” az a termés, amely az adott mezőgazdasági egység összesített  feltételrendszerében reálisan tervezhető (pl.: már elért történelmi maximum)</a:t>
            </a:r>
          </a:p>
          <a:p>
            <a:r>
              <a:rPr lang="hu-HU" dirty="0"/>
              <a:t>„Maradék” vagy pillanatnyi terméspotenciál a tenyészidő folyamán a kukorica adott fejlődési állapotában még teljesíthető maximális termés</a:t>
            </a:r>
          </a:p>
        </p:txBody>
      </p:sp>
    </p:spTree>
    <p:extLst>
      <p:ext uri="{BB962C8B-B14F-4D97-AF65-F5344CB8AC3E}">
        <p14:creationId xmlns:p14="http://schemas.microsoft.com/office/powerpoint/2010/main" val="333160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018"/>
    </mc:Choice>
    <mc:Fallback xmlns="">
      <p:transition spd="slow" advTm="7801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9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11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13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15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17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19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21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9" name="Rectangle 23">
            <a:extLst>
              <a:ext uri="{FF2B5EF4-FFF2-40B4-BE49-F238E27FC236}">
                <a16:creationId xmlns:a16="http://schemas.microsoft.com/office/drawing/2014/main" id="{EA3B6404-C37D-4FE3-8124-9FC5ECE56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25">
            <a:extLst>
              <a:ext uri="{FF2B5EF4-FFF2-40B4-BE49-F238E27FC236}">
                <a16:creationId xmlns:a16="http://schemas.microsoft.com/office/drawing/2014/main" id="{C64A9919-C77B-4DEE-B7F8-B9A289E9E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7289975" cy="133894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27">
            <a:extLst>
              <a:ext uri="{FF2B5EF4-FFF2-40B4-BE49-F238E27FC236}">
                <a16:creationId xmlns:a16="http://schemas.microsoft.com/office/drawing/2014/main" id="{F67B5ED5-2C08-4519-B88A-E933BAA84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827850"/>
            <a:ext cx="12192000" cy="20540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0FA6598-CE1A-4DEC-9193-66EA95564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3" y="4941169"/>
            <a:ext cx="10102920" cy="968778"/>
          </a:xfr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hu-HU" sz="2800" dirty="0"/>
              <a:t>          A fejlődési állapotok és a feltételrendszer változásának hatása</a:t>
            </a:r>
            <a:endParaRPr lang="en-US" sz="2800" dirty="0"/>
          </a:p>
        </p:txBody>
      </p:sp>
      <p:cxnSp>
        <p:nvCxnSpPr>
          <p:cNvPr id="72" name="Straight Connector 29">
            <a:extLst>
              <a:ext uri="{FF2B5EF4-FFF2-40B4-BE49-F238E27FC236}">
                <a16:creationId xmlns:a16="http://schemas.microsoft.com/office/drawing/2014/main" id="{4BB9CE4F-048D-4320-B7EF-E5AEA4020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60990" y="0"/>
            <a:ext cx="863010" cy="485029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31">
            <a:extLst>
              <a:ext uri="{FF2B5EF4-FFF2-40B4-BE49-F238E27FC236}">
                <a16:creationId xmlns:a16="http://schemas.microsoft.com/office/drawing/2014/main" id="{717DE3F0-E5A7-4C2D-927E-566380867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632375"/>
            <a:ext cx="3875314" cy="11954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33">
            <a:extLst>
              <a:ext uri="{FF2B5EF4-FFF2-40B4-BE49-F238E27FC236}">
                <a16:creationId xmlns:a16="http://schemas.microsoft.com/office/drawing/2014/main" id="{4E9EA87C-793F-4321-A0BC-4DB860289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763624" y="1392865"/>
            <a:ext cx="1428376" cy="345743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35">
            <a:extLst>
              <a:ext uri="{FF2B5EF4-FFF2-40B4-BE49-F238E27FC236}">
                <a16:creationId xmlns:a16="http://schemas.microsoft.com/office/drawing/2014/main" id="{DEE00FC4-5601-4185-8A23-E15BD4D7B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367404" y="0"/>
            <a:ext cx="1824596" cy="433891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ép 4">
            <a:extLst>
              <a:ext uri="{FF2B5EF4-FFF2-40B4-BE49-F238E27FC236}">
                <a16:creationId xmlns:a16="http://schemas.microsoft.com/office/drawing/2014/main" id="{C7C17BA4-29A3-4C24-99EB-AD9F21459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769" y="533400"/>
            <a:ext cx="10408462" cy="3721025"/>
          </a:xfrm>
          <a:prstGeom prst="rect">
            <a:avLst/>
          </a:prstGeom>
        </p:spPr>
      </p:pic>
      <p:cxnSp>
        <p:nvCxnSpPr>
          <p:cNvPr id="17" name="Egyenes összekötő nyíllal 16">
            <a:extLst>
              <a:ext uri="{FF2B5EF4-FFF2-40B4-BE49-F238E27FC236}">
                <a16:creationId xmlns:a16="http://schemas.microsoft.com/office/drawing/2014/main" id="{54464C54-D305-4915-B9E4-8EE26699FA30}"/>
              </a:ext>
            </a:extLst>
          </p:cNvPr>
          <p:cNvCxnSpPr>
            <a:cxnSpLocks/>
          </p:cNvCxnSpPr>
          <p:nvPr/>
        </p:nvCxnSpPr>
        <p:spPr>
          <a:xfrm>
            <a:off x="1079350" y="1701429"/>
            <a:ext cx="10200352" cy="1240844"/>
          </a:xfrm>
          <a:prstGeom prst="straightConnector1">
            <a:avLst/>
          </a:prstGeom>
          <a:ln w="63500">
            <a:solidFill>
              <a:srgbClr val="FF0000">
                <a:alpha val="4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>
            <a:extLst>
              <a:ext uri="{FF2B5EF4-FFF2-40B4-BE49-F238E27FC236}">
                <a16:creationId xmlns:a16="http://schemas.microsoft.com/office/drawing/2014/main" id="{1AACC437-F6B4-4F66-B49D-161EDD0D3C7A}"/>
              </a:ext>
            </a:extLst>
          </p:cNvPr>
          <p:cNvCxnSpPr>
            <a:cxnSpLocks/>
          </p:cNvCxnSpPr>
          <p:nvPr/>
        </p:nvCxnSpPr>
        <p:spPr>
          <a:xfrm>
            <a:off x="1092495" y="1390836"/>
            <a:ext cx="10207736" cy="0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1B2E588B-60A4-4005-AD7D-F300C9CC0C53}"/>
              </a:ext>
            </a:extLst>
          </p:cNvPr>
          <p:cNvSpPr txBox="1"/>
          <p:nvPr/>
        </p:nvSpPr>
        <p:spPr>
          <a:xfrm>
            <a:off x="7307905" y="986631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Genetikai terméspotenciál</a:t>
            </a:r>
          </a:p>
        </p:txBody>
      </p: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2C9DB5AB-C120-4928-8A7A-0C9FEF808F01}"/>
              </a:ext>
            </a:extLst>
          </p:cNvPr>
          <p:cNvSpPr txBox="1"/>
          <p:nvPr/>
        </p:nvSpPr>
        <p:spPr>
          <a:xfrm>
            <a:off x="1712727" y="1478821"/>
            <a:ext cx="35445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FFC000"/>
                </a:solidFill>
              </a:rPr>
              <a:t>Vetőmag által képviselt terméspotenciál</a:t>
            </a: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08B6E455-5855-4086-9137-ED70941F39CB}"/>
              </a:ext>
            </a:extLst>
          </p:cNvPr>
          <p:cNvSpPr txBox="1"/>
          <p:nvPr/>
        </p:nvSpPr>
        <p:spPr>
          <a:xfrm>
            <a:off x="4864951" y="2388276"/>
            <a:ext cx="24545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Pillanatnyi terméspotenciál</a:t>
            </a:r>
          </a:p>
        </p:txBody>
      </p:sp>
      <p:sp>
        <p:nvSpPr>
          <p:cNvPr id="37" name="Szövegdoboz 36">
            <a:extLst>
              <a:ext uri="{FF2B5EF4-FFF2-40B4-BE49-F238E27FC236}">
                <a16:creationId xmlns:a16="http://schemas.microsoft.com/office/drawing/2014/main" id="{44D255FD-34D0-42F3-8F22-B5A85E0A6ADD}"/>
              </a:ext>
            </a:extLst>
          </p:cNvPr>
          <p:cNvSpPr txBox="1"/>
          <p:nvPr/>
        </p:nvSpPr>
        <p:spPr>
          <a:xfrm flipH="1">
            <a:off x="10359349" y="2436110"/>
            <a:ext cx="958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TERMÉS</a:t>
            </a:r>
          </a:p>
        </p:txBody>
      </p:sp>
      <p:pic>
        <p:nvPicPr>
          <p:cNvPr id="61" name="Kép 60">
            <a:extLst>
              <a:ext uri="{FF2B5EF4-FFF2-40B4-BE49-F238E27FC236}">
                <a16:creationId xmlns:a16="http://schemas.microsoft.com/office/drawing/2014/main" id="{B837C394-C4B2-4C52-878A-5F5D0E949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14532"/>
            <a:ext cx="2951747" cy="2105526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innerShdw blurRad="469900" dist="50800" dir="5400000">
              <a:prstClr val="black">
                <a:alpha val="0"/>
              </a:prstClr>
            </a:innerShdw>
          </a:effectLst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4FF8BE6E-6BA6-48A6-82FB-C82621AB4310}"/>
              </a:ext>
            </a:extLst>
          </p:cNvPr>
          <p:cNvSpPr txBox="1"/>
          <p:nvPr/>
        </p:nvSpPr>
        <p:spPr>
          <a:xfrm>
            <a:off x="2588670" y="296136"/>
            <a:ext cx="7135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i="1" dirty="0"/>
              <a:t>A hordó pillanatnyi  telítettségi állapotától függően korlátozza a kukorica  termését.</a:t>
            </a:r>
          </a:p>
        </p:txBody>
      </p:sp>
      <p:sp>
        <p:nvSpPr>
          <p:cNvPr id="6" name="Ellipszis 5">
            <a:extLst>
              <a:ext uri="{FF2B5EF4-FFF2-40B4-BE49-F238E27FC236}">
                <a16:creationId xmlns:a16="http://schemas.microsoft.com/office/drawing/2014/main" id="{F76ECDC0-26C8-4135-9816-06EAAA76AE65}"/>
              </a:ext>
            </a:extLst>
          </p:cNvPr>
          <p:cNvSpPr/>
          <p:nvPr/>
        </p:nvSpPr>
        <p:spPr>
          <a:xfrm>
            <a:off x="1092495" y="1538509"/>
            <a:ext cx="416878" cy="3693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257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379"/>
    </mc:Choice>
    <mc:Fallback xmlns="">
      <p:transition spd="slow" advTm="703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7E20C6-35C6-4DFF-978B-B01AF807B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tanulságok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8ED2168-4B17-4466-9FD7-8964B6078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A megvásárolt magban van az a terméspotenciál, amely felett rendelkezel, s amelyből csak veszíthetsz</a:t>
            </a:r>
          </a:p>
          <a:p>
            <a:r>
              <a:rPr lang="hu-HU" dirty="0"/>
              <a:t>A kukorica igényei változnak a fejlődési állapottól függően, ezért az igények kielégítését a növény fejlődéséhez kell igazítani</a:t>
            </a:r>
          </a:p>
          <a:p>
            <a:r>
              <a:rPr lang="hu-HU" dirty="0"/>
              <a:t>A Liebig hordó dongáinak egymáshoz viszonyított aránya a tenyészidő során változik</a:t>
            </a:r>
          </a:p>
          <a:p>
            <a:r>
              <a:rPr lang="hu-HU" dirty="0"/>
              <a:t>A talajban mért tápanyagok hatását, a pótláshoz szükséges mennyiségeket és a helyes arányokat szakértő ítélheti meg!</a:t>
            </a:r>
          </a:p>
          <a:p>
            <a:r>
              <a:rPr lang="hu-HU" dirty="0"/>
              <a:t>Minden helyes intézkedés csökkenti a veszteségeket, minden átgondolatlan, hibás intézkedés növeli azokat</a:t>
            </a:r>
          </a:p>
          <a:p>
            <a:r>
              <a:rPr lang="hu-HU" dirty="0"/>
              <a:t>A nyereséget a veszteségek minimalizálása maximalizálja</a:t>
            </a:r>
          </a:p>
        </p:txBody>
      </p:sp>
    </p:spTree>
    <p:extLst>
      <p:ext uri="{BB962C8B-B14F-4D97-AF65-F5344CB8AC3E}">
        <p14:creationId xmlns:p14="http://schemas.microsoft.com/office/powerpoint/2010/main" val="219042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600"/>
    </mc:Choice>
    <mc:Fallback xmlns="">
      <p:transition spd="slow" advTm="626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19536" y="1556793"/>
            <a:ext cx="8229600" cy="4525963"/>
          </a:xfrm>
        </p:spPr>
        <p:txBody>
          <a:bodyPr/>
          <a:lstStyle/>
          <a:p>
            <a:endParaRPr lang="hu-HU" dirty="0"/>
          </a:p>
          <a:p>
            <a:pPr marL="0" indent="0" algn="ctr">
              <a:buNone/>
            </a:pPr>
            <a:endParaRPr lang="hu-HU" b="1" dirty="0">
              <a:hlinkClick r:id="rId2"/>
            </a:endParaRPr>
          </a:p>
          <a:p>
            <a:pPr marL="0" indent="0" algn="ctr">
              <a:buNone/>
            </a:pPr>
            <a:r>
              <a:rPr lang="hu-HU" b="1" dirty="0" err="1">
                <a:hlinkClick r:id="rId2"/>
              </a:rPr>
              <a:t>www.magyarkukoricaklub.hu</a:t>
            </a:r>
            <a:r>
              <a:rPr lang="hu-HU" b="1" dirty="0"/>
              <a:t> </a:t>
            </a:r>
            <a:endParaRPr lang="hu-HU" dirty="0"/>
          </a:p>
          <a:p>
            <a:pPr marL="0" indent="0" algn="ctr">
              <a:buNone/>
            </a:pPr>
            <a:r>
              <a:rPr lang="hu-HU" b="1" u="sng" dirty="0"/>
              <a:t>8152 Kőszárhegy</a:t>
            </a:r>
            <a:endParaRPr lang="hu-HU" dirty="0"/>
          </a:p>
          <a:p>
            <a:pPr marL="0" indent="0" algn="ctr">
              <a:buNone/>
            </a:pPr>
            <a:r>
              <a:rPr lang="hu-HU" b="1" dirty="0"/>
              <a:t>Kazinczy Ferenc utca 12.</a:t>
            </a:r>
            <a:endParaRPr lang="hu-HU" dirty="0"/>
          </a:p>
          <a:p>
            <a:pPr marL="0" indent="0" algn="ctr">
              <a:buNone/>
            </a:pPr>
            <a:r>
              <a:rPr lang="hu-HU" b="1" dirty="0" err="1">
                <a:hlinkClick r:id="rId3"/>
              </a:rPr>
              <a:t>magyarkukoricaklub</a:t>
            </a:r>
            <a:r>
              <a:rPr lang="hu-HU" b="1" dirty="0">
                <a:hlinkClick r:id="rId3"/>
              </a:rPr>
              <a:t>@</a:t>
            </a:r>
            <a:r>
              <a:rPr lang="hu-HU" b="1" dirty="0" err="1">
                <a:hlinkClick r:id="rId3"/>
              </a:rPr>
              <a:t>me.com</a:t>
            </a:r>
            <a:endParaRPr lang="hu-HU" dirty="0"/>
          </a:p>
          <a:p>
            <a:pPr marL="0" indent="0" algn="ctr">
              <a:buNone/>
            </a:pPr>
            <a:r>
              <a:rPr lang="hu-HU" b="1" dirty="0"/>
              <a:t>mobil telefon: 36 (06) 20 9 442 361</a:t>
            </a:r>
            <a:endParaRPr lang="hu-HU" dirty="0"/>
          </a:p>
          <a:p>
            <a:endParaRPr lang="hu-HU" dirty="0"/>
          </a:p>
        </p:txBody>
      </p:sp>
      <p:pic>
        <p:nvPicPr>
          <p:cNvPr id="4" name="Kép 3" descr="mkk_logo_0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1557575"/>
            <a:ext cx="4608512" cy="935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217386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AnalogousFromDarkSeedLeftStep">
      <a:dk1>
        <a:srgbClr val="000000"/>
      </a:dk1>
      <a:lt1>
        <a:srgbClr val="FFFFFF"/>
      </a:lt1>
      <a:dk2>
        <a:srgbClr val="3C3522"/>
      </a:dk2>
      <a:lt2>
        <a:srgbClr val="E7E2E8"/>
      </a:lt2>
      <a:accent1>
        <a:srgbClr val="36B721"/>
      </a:accent1>
      <a:accent2>
        <a:srgbClr val="6DB313"/>
      </a:accent2>
      <a:accent3>
        <a:srgbClr val="A2A61D"/>
      </a:accent3>
      <a:accent4>
        <a:srgbClr val="D58A17"/>
      </a:accent4>
      <a:accent5>
        <a:srgbClr val="E74D29"/>
      </a:accent5>
      <a:accent6>
        <a:srgbClr val="D51742"/>
      </a:accent6>
      <a:hlink>
        <a:srgbClr val="BF6D3F"/>
      </a:hlink>
      <a:folHlink>
        <a:srgbClr val="7F7F7F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50787</TotalTime>
  <Words>610</Words>
  <Application>Microsoft Office PowerPoint</Application>
  <PresentationFormat>Szélesvásznú</PresentationFormat>
  <Paragraphs>69</Paragraphs>
  <Slides>8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3" baseType="lpstr">
      <vt:lpstr>Arial</vt:lpstr>
      <vt:lpstr>Calibri</vt:lpstr>
      <vt:lpstr>Univers Condensed Light</vt:lpstr>
      <vt:lpstr>Walbaum Display Light</vt:lpstr>
      <vt:lpstr>AngleLinesVTI</vt:lpstr>
      <vt:lpstr>A kukorica és a Liebig hordó</vt:lpstr>
      <vt:lpstr>PowerPoint-bemutató</vt:lpstr>
      <vt:lpstr>PowerPoint-bemutató</vt:lpstr>
      <vt:lpstr>PowerPoint-bemutató</vt:lpstr>
      <vt:lpstr>A „terméspotenciál”</vt:lpstr>
      <vt:lpstr>          A fejlődési állapotok és a feltételrendszer változásának hatása</vt:lpstr>
      <vt:lpstr>tanulságok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kukorica termőterületek értékelése</dc:title>
  <dc:creator>Dénes Szieberth</dc:creator>
  <cp:lastModifiedBy>Dénes Szieberth</cp:lastModifiedBy>
  <cp:revision>20</cp:revision>
  <cp:lastPrinted>2022-01-15T05:20:24Z</cp:lastPrinted>
  <dcterms:created xsi:type="dcterms:W3CDTF">2021-01-30T18:19:06Z</dcterms:created>
  <dcterms:modified xsi:type="dcterms:W3CDTF">2026-03-19T16:24:33Z</dcterms:modified>
</cp:coreProperties>
</file>